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r" defTabSz="914367" rtl="1" eaLnBrk="1" latinLnBrk="0" hangingPunct="1">
      <a:defRPr sz="1765" kern="1200">
        <a:solidFill>
          <a:schemeClr val="tx1"/>
        </a:solidFill>
        <a:latin typeface="+mn-lt"/>
        <a:ea typeface="+mn-ea"/>
        <a:cs typeface="+mn-cs"/>
      </a:defRPr>
    </a:lvl1pPr>
    <a:lvl2pPr marL="457183" algn="r" defTabSz="914367" rtl="1" eaLnBrk="1" latinLnBrk="0" hangingPunct="1">
      <a:defRPr sz="1765" kern="1200">
        <a:solidFill>
          <a:schemeClr val="tx1"/>
        </a:solidFill>
        <a:latin typeface="+mn-lt"/>
        <a:ea typeface="+mn-ea"/>
        <a:cs typeface="+mn-cs"/>
      </a:defRPr>
    </a:lvl2pPr>
    <a:lvl3pPr marL="914367" algn="r" defTabSz="914367" rtl="1" eaLnBrk="1" latinLnBrk="0" hangingPunct="1">
      <a:defRPr sz="1765" kern="1200">
        <a:solidFill>
          <a:schemeClr val="tx1"/>
        </a:solidFill>
        <a:latin typeface="+mn-lt"/>
        <a:ea typeface="+mn-ea"/>
        <a:cs typeface="+mn-cs"/>
      </a:defRPr>
    </a:lvl3pPr>
    <a:lvl4pPr marL="1371550" algn="r" defTabSz="914367" rtl="1" eaLnBrk="1" latinLnBrk="0" hangingPunct="1">
      <a:defRPr sz="1765" kern="1200">
        <a:solidFill>
          <a:schemeClr val="tx1"/>
        </a:solidFill>
        <a:latin typeface="+mn-lt"/>
        <a:ea typeface="+mn-ea"/>
        <a:cs typeface="+mn-cs"/>
      </a:defRPr>
    </a:lvl4pPr>
    <a:lvl5pPr marL="1828734" algn="r" defTabSz="914367" rtl="1" eaLnBrk="1" latinLnBrk="0" hangingPunct="1">
      <a:defRPr sz="1765" kern="1200">
        <a:solidFill>
          <a:schemeClr val="tx1"/>
        </a:solidFill>
        <a:latin typeface="+mn-lt"/>
        <a:ea typeface="+mn-ea"/>
        <a:cs typeface="+mn-cs"/>
      </a:defRPr>
    </a:lvl5pPr>
    <a:lvl6pPr marL="2285918" algn="r" defTabSz="914367" rtl="1" eaLnBrk="1" latinLnBrk="0" hangingPunct="1">
      <a:defRPr sz="1765" kern="1200">
        <a:solidFill>
          <a:schemeClr val="tx1"/>
        </a:solidFill>
        <a:latin typeface="+mn-lt"/>
        <a:ea typeface="+mn-ea"/>
        <a:cs typeface="+mn-cs"/>
      </a:defRPr>
    </a:lvl6pPr>
    <a:lvl7pPr marL="2743101" algn="r" defTabSz="914367" rtl="1" eaLnBrk="1" latinLnBrk="0" hangingPunct="1">
      <a:defRPr sz="1765" kern="1200">
        <a:solidFill>
          <a:schemeClr val="tx1"/>
        </a:solidFill>
        <a:latin typeface="+mn-lt"/>
        <a:ea typeface="+mn-ea"/>
        <a:cs typeface="+mn-cs"/>
      </a:defRPr>
    </a:lvl7pPr>
    <a:lvl8pPr marL="3200284" algn="r" defTabSz="914367" rtl="1" eaLnBrk="1" latinLnBrk="0" hangingPunct="1">
      <a:defRPr sz="1765" kern="1200">
        <a:solidFill>
          <a:schemeClr val="tx1"/>
        </a:solidFill>
        <a:latin typeface="+mn-lt"/>
        <a:ea typeface="+mn-ea"/>
        <a:cs typeface="+mn-cs"/>
      </a:defRPr>
    </a:lvl8pPr>
    <a:lvl9pPr marL="3657469" algn="r" defTabSz="914367" rtl="1"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مقدمة الدورة التدريبية" id="{12FEF065-B3A6-4543-940D-FBE533E61D6D}">
          <p14:sldIdLst>
            <p14:sldId id="258"/>
            <p14:sldId id="256"/>
          </p14:sldIdLst>
        </p14:section>
        <p14:section name="الجلسة الرئيسية"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الختام"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5"/>
    <a:srgbClr val="E7E6E1"/>
    <a:srgbClr val="F0F0F0"/>
    <a:srgbClr val="743A1E"/>
    <a:srgbClr val="F7F6F7"/>
    <a:srgbClr val="275272"/>
    <a:srgbClr val="F1F0F2"/>
    <a:srgbClr val="F2F2F2"/>
    <a:srgbClr val="F2F1F2"/>
    <a:srgbClr val="FBE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346" autoAdjust="0"/>
    <p:restoredTop sz="86740" autoAdjust="0"/>
  </p:normalViewPr>
  <p:slideViewPr>
    <p:cSldViewPr snapToGrid="0">
      <p:cViewPr>
        <p:scale>
          <a:sx n="100" d="100"/>
          <a:sy n="100" d="100"/>
        </p:scale>
        <p:origin x="2054" y="466"/>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r">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10:09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r">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r">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r">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10:09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r" defTabSz="914367" rtl="1"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r" defTabSz="914367" rtl="1"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r" defTabSz="914367" rtl="1"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r" defTabSz="914367" rtl="1"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r" defTabSz="914367" rtl="1"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r" defTabSz="914367" rtl="1" eaLnBrk="1" latinLnBrk="0" hangingPunct="1">
      <a:defRPr sz="1176" kern="1200">
        <a:solidFill>
          <a:schemeClr val="tx1"/>
        </a:solidFill>
        <a:latin typeface="+mn-lt"/>
        <a:ea typeface="+mn-ea"/>
        <a:cs typeface="+mn-cs"/>
      </a:defRPr>
    </a:lvl6pPr>
    <a:lvl7pPr marL="2743101" algn="r" defTabSz="914367" rtl="1" eaLnBrk="1" latinLnBrk="0" hangingPunct="1">
      <a:defRPr sz="1176" kern="1200">
        <a:solidFill>
          <a:schemeClr val="tx1"/>
        </a:solidFill>
        <a:latin typeface="+mn-lt"/>
        <a:ea typeface="+mn-ea"/>
        <a:cs typeface="+mn-cs"/>
      </a:defRPr>
    </a:lvl7pPr>
    <a:lvl8pPr marL="3200284" algn="r" defTabSz="914367" rtl="1" eaLnBrk="1" latinLnBrk="0" hangingPunct="1">
      <a:defRPr sz="1176" kern="1200">
        <a:solidFill>
          <a:schemeClr val="tx1"/>
        </a:solidFill>
        <a:latin typeface="+mn-lt"/>
        <a:ea typeface="+mn-ea"/>
        <a:cs typeface="+mn-cs"/>
      </a:defRPr>
    </a:lvl8pPr>
    <a:lvl9pPr marL="3657469" algn="r" defTabSz="914367" rtl="1"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367" rtl="1" eaLnBrk="1" fontAlgn="auto" latinLnBrk="0" hangingPunct="1">
              <a:lnSpc>
                <a:spcPct val="90000"/>
              </a:lnSpc>
              <a:spcBef>
                <a:spcPts val="0"/>
              </a:spcBef>
              <a:spcAft>
                <a:spcPts val="333"/>
              </a:spcAft>
              <a:buClrTx/>
              <a:buSzTx/>
              <a:buFontTx/>
              <a:buNone/>
              <a:tabLst/>
              <a:defRPr/>
            </a:pPr>
            <a:r>
              <a:rPr lang="ar-SA" sz="900"/>
              <a:t>تم إنشاء هذه الصورة في </a:t>
            </a:r>
            <a:r>
              <a:rPr lang="en-US" sz="900"/>
              <a:t>Copilot</a:t>
            </a:r>
            <a:r>
              <a:rPr lang="ar-SA" sz="900"/>
              <a:t> باستخدام </a:t>
            </a:r>
            <a:r>
              <a:rPr lang="en-US" sz="900"/>
              <a:t>Microsoft Designer</a:t>
            </a:r>
            <a:r>
              <a:rPr lang="ar-SA" sz="900"/>
              <a:t> باستخدام الكلمات الموجودة على اليسار.</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r" defTabSz="914367" rtl="1" eaLnBrk="1" fontAlgn="auto" latinLnBrk="0" hangingPunct="1">
              <a:lnSpc>
                <a:spcPct val="90000"/>
              </a:lnSpc>
              <a:spcBef>
                <a:spcPts val="0"/>
              </a:spcBef>
              <a:spcAft>
                <a:spcPts val="333"/>
              </a:spcAft>
              <a:buClrTx/>
              <a:buSzTx/>
              <a:buFontTx/>
              <a:buNone/>
              <a:tabLst/>
              <a:defRPr/>
            </a:pPr>
            <a:r>
              <a:rPr lang="ar-SA" sz="900"/>
              <a:t> لماذا تعتقد أن الكلمات قد تكون بها أخطاء إملائية؟</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r" defTabSz="914367" rtl="1" eaLnBrk="1" fontAlgn="auto" latinLnBrk="0" hangingPunct="1">
              <a:lnSpc>
                <a:spcPct val="90000"/>
              </a:lnSpc>
              <a:spcBef>
                <a:spcPts val="0"/>
              </a:spcBef>
              <a:spcAft>
                <a:spcPts val="333"/>
              </a:spcAft>
              <a:buClrTx/>
              <a:buSzTx/>
              <a:buFontTx/>
              <a:buNone/>
              <a:tabLst/>
              <a:defRPr/>
            </a:pPr>
            <a:r>
              <a:rPr lang="ar-SA" sz="900"/>
              <a:t>إجابة </a:t>
            </a:r>
            <a:r>
              <a:rPr lang="en-US" sz="900"/>
              <a:t>Copilot</a:t>
            </a:r>
            <a:r>
              <a:rPr lang="ar-SA" sz="900"/>
              <a:t>:</a:t>
            </a:r>
          </a:p>
          <a:p>
            <a:pPr algn="r"/>
            <a:r>
              <a:rPr lang="ar-SA" b="0" i="0">
                <a:solidFill>
                  <a:srgbClr val="242424"/>
                </a:solidFill>
                <a:effectLst/>
                <a:latin typeface="Segoe UI" panose="020B0502040204020203" pitchFamily="34" charset="0"/>
              </a:rPr>
              <a:t>الأخطاء الإملائية في الصور قد تكون بسبب قيود نموذج إنشاء الصور. تواجه هذه النماذج أحيانًا صعوبة في تقديم النص بدقة، خاصة عند إنشاء صور معقدة أو فنية.</a:t>
            </a:r>
          </a:p>
          <a:p>
            <a:pPr algn="l"/>
            <a:endParaRPr lang="en-US" b="0" i="0">
              <a:solidFill>
                <a:srgbClr val="242424"/>
              </a:solidFill>
              <a:effectLst/>
              <a:latin typeface="Segoe UI" panose="020B0502040204020203" pitchFamily="34" charset="0"/>
            </a:endParaRPr>
          </a:p>
          <a:p>
            <a:pPr algn="r"/>
            <a:r>
              <a:rPr lang="ar-SA" b="0" i="0">
                <a:solidFill>
                  <a:srgbClr val="242424"/>
                </a:solidFill>
                <a:effectLst/>
                <a:latin typeface="Segoe UI" panose="020B0502040204020203" pitchFamily="34" charset="0"/>
              </a:rPr>
              <a:t>إذا كنت بحاجة إلى شرح ذلك للآخرين، يمكنك الإشارة إلى أن تركيز نموذج إنشاء الصور كان على العناصر البصرية والموضوعية بدلاً من الدقة النصية. كان الهدف الأساسي هو التقاط جوهر الشخصية التي تتمثل في كونها مصممًا موهوبًا يبتكر تجارب سحرية. إذا كنت بحاجة إلى أي تعديلات أو مساعدة إضافية، لا تتردد في إخباري!</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SA" b="0" i="0">
                <a:solidFill>
                  <a:srgbClr val="242424"/>
                </a:solidFill>
                <a:effectLst/>
                <a:latin typeface="Segoe UI" panose="020B0502040204020203" pitchFamily="34" charset="0"/>
              </a:rPr>
              <a:t> "</a:t>
            </a:r>
            <a:r>
              <a:rPr lang="en-US" b="0" i="0">
                <a:solidFill>
                  <a:srgbClr val="242424"/>
                </a:solidFill>
                <a:effectLst/>
                <a:latin typeface="Segoe UI" panose="020B0502040204020203" pitchFamily="34" charset="0"/>
              </a:rPr>
              <a:t>Mad Libs®</a:t>
            </a:r>
            <a:r>
              <a:rPr lang="ar-SA" b="0" i="0">
                <a:solidFill>
                  <a:srgbClr val="242424"/>
                </a:solidFill>
                <a:effectLst/>
                <a:latin typeface="Segoe UI" panose="020B0502040204020203" pitchFamily="34" charset="0"/>
              </a:rPr>
              <a:t>" هي علامة تجارية مسجلة لشركة </a:t>
            </a:r>
            <a:r>
              <a:rPr lang="en-US" b="0" i="0">
                <a:solidFill>
                  <a:srgbClr val="242424"/>
                </a:solidFill>
                <a:effectLst/>
                <a:latin typeface="Segoe UI" panose="020B0502040204020203" pitchFamily="34" charset="0"/>
              </a:rPr>
              <a:t>Penguin Group (USA) Inc</a:t>
            </a:r>
            <a:r>
              <a:rPr lang="ar-SA" b="0" i="0">
                <a:solidFill>
                  <a:srgbClr val="242424"/>
                </a:solidFill>
                <a:effectLst/>
                <a:latin typeface="Segoe UI" panose="020B0502040204020203" pitchFamily="34" charset="0"/>
              </a:rPr>
              <a:t>. ولا ينشأ عن استخدامها أي تأييد لمالكها أو ارتباط به، وتُستخدم لأغراض تعليمية فقط.</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ar-SA" i="1"/>
              <a:t>شجِّع جميع المتعلمين على مشاركة نتائجهم ومناقشة تقنيات المطالبة التي وجدوا أنها فعَّالة.</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367" rtl="1" eaLnBrk="1" fontAlgn="auto" latinLnBrk="0" hangingPunct="1">
              <a:lnSpc>
                <a:spcPct val="90000"/>
              </a:lnSpc>
              <a:spcBef>
                <a:spcPts val="0"/>
              </a:spcBef>
              <a:spcAft>
                <a:spcPts val="333"/>
              </a:spcAft>
              <a:buClrTx/>
              <a:buSzTx/>
              <a:buFontTx/>
              <a:buNone/>
              <a:tabLst/>
              <a:defRPr/>
            </a:pPr>
            <a:r>
              <a:rPr lang="ar-SA" b="0" i="1">
                <a:solidFill>
                  <a:srgbClr val="161616"/>
                </a:solidFill>
                <a:effectLst/>
                <a:highlight>
                  <a:srgbClr val="FFFFFF"/>
                </a:highlight>
                <a:latin typeface="Segoe UI" panose="020B0502040204020203" pitchFamily="34" charset="0"/>
              </a:rPr>
              <a:t>امنح المتعلمين بضع دقائق للتفكير في كل سؤال، ثم استخدم الرسوم المتحركة في الشريحة للكشف عن الإجابات الصحيحة.</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10:09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 حقوق التأليف والنشر لعام 2025 محفوظة لشركة </a:t>
            </a: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t>
            </a:r>
            <a:r>
              <a:rPr lang="ar-SA" sz="400">
                <a:gradFill>
                  <a:gsLst>
                    <a:gs pos="0">
                      <a:prstClr val="black"/>
                    </a:gs>
                    <a:gs pos="100000">
                      <a:prstClr val="black"/>
                    </a:gs>
                  </a:gsLst>
                  <a:lin ang="5400000" scaled="0"/>
                </a:gradFill>
                <a:latin typeface="Segoe UI" pitchFamily="34" charset="0"/>
                <a:ea typeface="Segoe UI" pitchFamily="34" charset="0"/>
                <a:cs typeface="Segoe UI" pitchFamily="34" charset="0"/>
              </a:rPr>
              <a:t>جميع الحقوق محفوظة.</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10219813"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r" defTabSz="932742" rtl="1"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r">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r">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r">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r" defTabSz="932742" rtl="1"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r" defTabSz="932742" rtl="1"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r" defTabSz="932742" rtl="1"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r">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r">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r">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r">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r" defTabSz="914367" rtl="1"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r" defTabSz="914367" rtl="1"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r" defTabSz="932742" rtl="1"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flipH="1">
            <a:off x="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flipH="1">
            <a:off x="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r" defTabSz="932742" rtl="1"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r" defTabSz="457200" rtl="1"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r" defTabSz="457200" rtl="1"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1"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r" defTabSz="457200" rtl="1"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r" defTabSz="457200" rtl="1"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r" defTabSz="932742" rtl="1"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r" defTabSz="932742" rtl="1" eaLnBrk="1" latinLnBrk="0" hangingPunct="1">
        <a:defRPr sz="1800" kern="1200">
          <a:solidFill>
            <a:schemeClr val="tx1"/>
          </a:solidFill>
          <a:latin typeface="+mn-lt"/>
          <a:ea typeface="+mn-ea"/>
          <a:cs typeface="+mn-cs"/>
        </a:defRPr>
      </a:lvl1pPr>
      <a:lvl2pPr marL="466371" algn="r" defTabSz="932742" rtl="1" eaLnBrk="1" latinLnBrk="0" hangingPunct="1">
        <a:defRPr sz="1800" kern="1200">
          <a:solidFill>
            <a:schemeClr val="tx1"/>
          </a:solidFill>
          <a:latin typeface="+mn-lt"/>
          <a:ea typeface="+mn-ea"/>
          <a:cs typeface="+mn-cs"/>
        </a:defRPr>
      </a:lvl2pPr>
      <a:lvl3pPr marL="932742" algn="r" defTabSz="932742" rtl="1" eaLnBrk="1" latinLnBrk="0" hangingPunct="1">
        <a:defRPr sz="1800" kern="1200">
          <a:solidFill>
            <a:schemeClr val="tx1"/>
          </a:solidFill>
          <a:latin typeface="+mn-lt"/>
          <a:ea typeface="+mn-ea"/>
          <a:cs typeface="+mn-cs"/>
        </a:defRPr>
      </a:lvl3pPr>
      <a:lvl4pPr marL="1399113" algn="r" defTabSz="932742" rtl="1" eaLnBrk="1" latinLnBrk="0" hangingPunct="1">
        <a:defRPr sz="1800" kern="1200">
          <a:solidFill>
            <a:schemeClr val="tx1"/>
          </a:solidFill>
          <a:latin typeface="+mn-lt"/>
          <a:ea typeface="+mn-ea"/>
          <a:cs typeface="+mn-cs"/>
        </a:defRPr>
      </a:lvl4pPr>
      <a:lvl5pPr marL="1865484" algn="r" defTabSz="932742" rtl="1" eaLnBrk="1" latinLnBrk="0" hangingPunct="1">
        <a:defRPr sz="1800" kern="1200">
          <a:solidFill>
            <a:schemeClr val="tx1"/>
          </a:solidFill>
          <a:latin typeface="+mn-lt"/>
          <a:ea typeface="+mn-ea"/>
          <a:cs typeface="+mn-cs"/>
        </a:defRPr>
      </a:lvl5pPr>
      <a:lvl6pPr marL="2331856" algn="r" defTabSz="932742" rtl="1" eaLnBrk="1" latinLnBrk="0" hangingPunct="1">
        <a:defRPr sz="1800" kern="1200">
          <a:solidFill>
            <a:schemeClr val="tx1"/>
          </a:solidFill>
          <a:latin typeface="+mn-lt"/>
          <a:ea typeface="+mn-ea"/>
          <a:cs typeface="+mn-cs"/>
        </a:defRPr>
      </a:lvl6pPr>
      <a:lvl7pPr marL="2798226" algn="r" defTabSz="932742" rtl="1" eaLnBrk="1" latinLnBrk="0" hangingPunct="1">
        <a:defRPr sz="1800" kern="1200">
          <a:solidFill>
            <a:schemeClr val="tx1"/>
          </a:solidFill>
          <a:latin typeface="+mn-lt"/>
          <a:ea typeface="+mn-ea"/>
          <a:cs typeface="+mn-cs"/>
        </a:defRPr>
      </a:lvl7pPr>
      <a:lvl8pPr marL="3264597" algn="r" defTabSz="932742" rtl="1" eaLnBrk="1" latinLnBrk="0" hangingPunct="1">
        <a:defRPr sz="1800" kern="1200">
          <a:solidFill>
            <a:schemeClr val="tx1"/>
          </a:solidFill>
          <a:latin typeface="+mn-lt"/>
          <a:ea typeface="+mn-ea"/>
          <a:cs typeface="+mn-cs"/>
        </a:defRPr>
      </a:lvl8pPr>
      <a:lvl9pPr marL="3730969" algn="r" defTabSz="932742"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6630415" y="2819603"/>
            <a:ext cx="4773168" cy="1218795"/>
          </a:xfrm>
        </p:spPr>
        <p:txBody>
          <a:bodyPr vert="horz" wrap="square" lIns="0" tIns="0" rIns="0" bIns="0" rtlCol="0" anchor="b">
            <a:spAutoFit/>
          </a:bodyPr>
          <a:lstStyle/>
          <a:p>
            <a:r>
              <a:rPr lang="en-US" sz="4400" dirty="0">
                <a:solidFill>
                  <a:schemeClr val="tx1"/>
                </a:solidFill>
                <a:ea typeface="+mj-ea"/>
                <a:cs typeface="Arial" panose="020B0604020202020204" pitchFamily="34" charset="0"/>
              </a:rPr>
              <a:t>Microsoft Learn</a:t>
            </a:r>
            <a:br>
              <a:rPr lang="ar-SA" dirty="0">
                <a:latin typeface="Segoe UI" panose="020B0502040204020203" pitchFamily="34" charset="0"/>
                <a:cs typeface="Arial" panose="020B0604020202020204" pitchFamily="34" charset="0"/>
              </a:rPr>
            </a:br>
            <a:r>
              <a:rPr lang="ar-SA" sz="4400" b="1" dirty="0">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إطلاق القدرات</a:t>
            </a:r>
          </a:p>
        </p:txBody>
      </p:sp>
      <p:sp>
        <p:nvSpPr>
          <p:cNvPr id="3" name="TextBox 2">
            <a:extLst>
              <a:ext uri="{FF2B5EF4-FFF2-40B4-BE49-F238E27FC236}">
                <a16:creationId xmlns:a16="http://schemas.microsoft.com/office/drawing/2014/main" id="{D382A955-5DA0-D95F-4045-D33BAC241BA8}"/>
              </a:ext>
            </a:extLst>
          </p:cNvPr>
          <p:cNvSpPr txBox="1"/>
          <p:nvPr/>
        </p:nvSpPr>
        <p:spPr>
          <a:xfrm>
            <a:off x="671706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1</a:t>
            </a:r>
            <a:r>
              <a:rPr lang="ar-SA" b="1" dirty="0">
                <a:cs typeface="Arial" panose="020B0604020202020204" pitchFamily="34" charset="0"/>
              </a:rPr>
              <a:t>: بدء الاستخدام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262034"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latin typeface="Segoe UI" panose="020B0502040204020203" pitchFamily="34" charset="0"/>
              <a:cs typeface="Arial" panose="020B0604020202020204" pitchFamily="34" charset="0"/>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flipV="1">
            <a:off x="5086568" y="5100638"/>
            <a:ext cx="1718520" cy="376446"/>
          </a:xfrm>
          <a:prstGeom prst="bentArrow">
            <a:avLst>
              <a:gd name="adj1" fmla="val 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11193032"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cs typeface="Arial" panose="020B0604020202020204"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a:off x="7279192"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flipV="1">
            <a:off x="6805088" y="5244139"/>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5400000" flipH="1">
            <a:off x="453643"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16200000">
            <a:off x="3514013" y="3094448"/>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flipH="1">
            <a:off x="3196549"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flipH="1">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a:off x="347436"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728415358"/>
              </p:ext>
            </p:extLst>
          </p:nvPr>
        </p:nvGraphicFramePr>
        <p:xfrm>
          <a:off x="5470913" y="1430429"/>
          <a:ext cx="6124214" cy="3358895"/>
        </p:xfrm>
        <a:graphic>
          <a:graphicData uri="http://schemas.openxmlformats.org/drawingml/2006/table">
            <a:tbl>
              <a:tblPr rtl="1" firstRow="1" bandRow="1">
                <a:tableStyleId>{5C22544A-7EE6-4342-B048-85BDC9FD1C3A}</a:tableStyleId>
              </a:tblPr>
              <a:tblGrid>
                <a:gridCol w="399308">
                  <a:extLst>
                    <a:ext uri="{9D8B030D-6E8A-4147-A177-3AD203B41FA5}">
                      <a16:colId xmlns:a16="http://schemas.microsoft.com/office/drawing/2014/main" val="774820194"/>
                    </a:ext>
                  </a:extLst>
                </a:gridCol>
                <a:gridCol w="5724906">
                  <a:extLst>
                    <a:ext uri="{9D8B030D-6E8A-4147-A177-3AD203B41FA5}">
                      <a16:colId xmlns:a16="http://schemas.microsoft.com/office/drawing/2014/main" val="4243873998"/>
                    </a:ext>
                  </a:extLst>
                </a:gridCol>
              </a:tblGrid>
              <a:tr h="1017179">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cap="none" normalizeH="0" baseline="0" noProof="0" dirty="0">
                          <a:ln>
                            <a:noFill/>
                          </a:ln>
                          <a:solidFill>
                            <a:schemeClr val="accent2"/>
                          </a:solidFill>
                          <a:effectLst/>
                          <a:uLnTx/>
                          <a:uFillTx/>
                          <a:latin typeface="+mj-lt"/>
                          <a:ea typeface="+mn-lt"/>
                          <a:cs typeface="Arial" panose="020B0604020202020204" pitchFamily="34" charset="0"/>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600" b="1" i="0" u="none" strike="noStrike" cap="none" spc="-20" normalizeH="0" baseline="0" noProof="0" dirty="0">
                          <a:ln>
                            <a:noFill/>
                          </a:ln>
                          <a:solidFill>
                            <a:schemeClr val="tx1"/>
                          </a:solidFill>
                          <a:effectLst/>
                          <a:uLnTx/>
                          <a:uFillTx/>
                          <a:latin typeface="+mj-lt"/>
                          <a:ea typeface="+mn-lt"/>
                          <a:cs typeface="Arial" panose="020B0604020202020204" pitchFamily="34" charset="0"/>
                        </a:rPr>
                        <a:t>افتح ملف </a:t>
                      </a:r>
                      <a:r>
                        <a:rPr kumimoji="0" lang="en-US" sz="1600" b="1" i="0" u="none" strike="noStrike" cap="none" spc="-20" normalizeH="0" baseline="0" noProof="0" dirty="0">
                          <a:ln>
                            <a:noFill/>
                          </a:ln>
                          <a:solidFill>
                            <a:schemeClr val="tx1"/>
                          </a:solidFill>
                          <a:effectLst/>
                          <a:uLnTx/>
                          <a:uFillTx/>
                          <a:latin typeface="+mj-lt"/>
                          <a:ea typeface="+mn-lt"/>
                          <a:cs typeface="Arial" panose="020B0604020202020204" pitchFamily="34" charset="0"/>
                        </a:rPr>
                        <a:t>Microsoft PowerPoint</a:t>
                      </a:r>
                      <a:r>
                        <a:rPr kumimoji="0" lang="ar-SA" sz="1600" b="1" i="0" u="none" strike="noStrike" cap="none" spc="-20" normalizeH="0" baseline="0" noProof="0" dirty="0">
                          <a:ln>
                            <a:noFill/>
                          </a:ln>
                          <a:solidFill>
                            <a:schemeClr val="tx1"/>
                          </a:solidFill>
                          <a:effectLst/>
                          <a:uLnTx/>
                          <a:uFillTx/>
                          <a:latin typeface="+mj-lt"/>
                          <a:ea typeface="+mn-lt"/>
                          <a:cs typeface="Arial" panose="020B0604020202020204" pitchFamily="34" charset="0"/>
                        </a:rPr>
                        <a:t> المعنون "</a:t>
                      </a:r>
                      <a:r>
                        <a:rPr kumimoji="0" lang="en-US" sz="1600" b="1" i="0" u="none" strike="noStrike" cap="none" spc="-20" normalizeH="0" baseline="0" noProof="1">
                          <a:ln>
                            <a:noFill/>
                          </a:ln>
                          <a:solidFill>
                            <a:schemeClr val="tx1"/>
                          </a:solidFill>
                          <a:effectLst/>
                          <a:uLnTx/>
                          <a:uFillTx/>
                          <a:latin typeface="+mj-lt"/>
                          <a:ea typeface="+mn-lt"/>
                          <a:cs typeface="Arial" panose="020B0604020202020204" pitchFamily="34" charset="0"/>
                        </a:rPr>
                        <a:t>Explore AI_Presentation</a:t>
                      </a:r>
                      <a:r>
                        <a:rPr kumimoji="0" lang="ar-SA" sz="1600" b="1" i="0" u="none" strike="noStrike" cap="none" spc="-20" normalizeH="0" baseline="0" noProof="0" dirty="0">
                          <a:ln>
                            <a:noFill/>
                          </a:ln>
                          <a:solidFill>
                            <a:schemeClr val="tx1"/>
                          </a:solidFill>
                          <a:effectLst/>
                          <a:uLnTx/>
                          <a:uFillTx/>
                          <a:latin typeface="+mj-lt"/>
                          <a:ea typeface="+mn-lt"/>
                          <a:cs typeface="Arial" panose="020B0604020202020204" pitchFamily="34" charset="0"/>
                        </a:rPr>
                        <a:t>"</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cap="none" normalizeH="0" baseline="0" noProof="0" dirty="0">
                          <a:ln>
                            <a:noFill/>
                          </a:ln>
                          <a:solidFill>
                            <a:schemeClr val="accent2"/>
                          </a:solidFill>
                          <a:effectLst/>
                          <a:uLnTx/>
                          <a:uFillTx/>
                          <a:latin typeface="+mj-lt"/>
                          <a:ea typeface="+mn-lt"/>
                          <a:cs typeface="Arial" panose="020B0604020202020204" pitchFamily="34" charset="0"/>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600" b="1" i="0" u="none" strike="noStrike" cap="none" normalizeH="0" baseline="0" dirty="0">
                          <a:ln>
                            <a:noFill/>
                          </a:ln>
                          <a:solidFill>
                            <a:schemeClr val="tx1"/>
                          </a:solidFill>
                          <a:effectLst/>
                          <a:uLnTx/>
                          <a:uFillTx/>
                          <a:latin typeface="Segoe UI" panose="020B0502040204020203" pitchFamily="34" charset="0"/>
                          <a:ea typeface="+mn-lt"/>
                          <a:cs typeface="Arial" panose="020B0604020202020204" pitchFamily="34" charset="0"/>
                        </a:rPr>
                        <a:t>اتبع هذه الخطوات لإنشاء نسخة قابلة للتعديل من الملف:</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Segoe UI" panose="020B0502040204020203" pitchFamily="34" charset="0"/>
                        <a:ea typeface="+mn-lt"/>
                        <a:cs typeface="Arial" panose="020B0604020202020204" pitchFamily="34" charset="0"/>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r" defTabSz="932742" rtl="1" eaLnBrk="1" fontAlgn="auto" latinLnBrk="0" hangingPunct="1">
                        <a:lnSpc>
                          <a:spcPct val="100000"/>
                        </a:lnSpc>
                        <a:spcBef>
                          <a:spcPts val="600"/>
                        </a:spcBef>
                        <a:spcAft>
                          <a:spcPts val="0"/>
                        </a:spcAft>
                        <a:buClrTx/>
                        <a:buSzTx/>
                        <a:buFont typeface="+mj-lt"/>
                        <a:buAutoNum type="arabicPeriod"/>
                        <a:tabLst/>
                        <a:defRPr/>
                      </a:pPr>
                      <a:r>
                        <a:rPr lang="ar-SA" sz="1400" baseline="0" dirty="0">
                          <a:solidFill>
                            <a:schemeClr val="tx1"/>
                          </a:solidFill>
                          <a:effectLst/>
                          <a:latin typeface="Segoe UI" panose="020B0502040204020203" pitchFamily="34" charset="0"/>
                          <a:ea typeface="+mn-lt"/>
                          <a:cs typeface="Arial" panose="020B0604020202020204" pitchFamily="34" charset="0"/>
                        </a:rPr>
                        <a:t>ملف</a:t>
                      </a:r>
                    </a:p>
                    <a:p>
                      <a:pPr marL="309562" marR="0" lvl="1" indent="-228600" algn="r" defTabSz="932742" rtl="1" eaLnBrk="1" fontAlgn="auto" latinLnBrk="0" hangingPunct="1">
                        <a:lnSpc>
                          <a:spcPct val="100000"/>
                        </a:lnSpc>
                        <a:spcBef>
                          <a:spcPts val="600"/>
                        </a:spcBef>
                        <a:spcAft>
                          <a:spcPts val="0"/>
                        </a:spcAft>
                        <a:buClrTx/>
                        <a:buSzTx/>
                        <a:buFont typeface="+mj-lt"/>
                        <a:buAutoNum type="arabicPeriod"/>
                        <a:tabLst/>
                        <a:defRPr/>
                      </a:pPr>
                      <a:r>
                        <a:rPr lang="ar-SA" sz="1400" baseline="0" dirty="0">
                          <a:solidFill>
                            <a:schemeClr val="tx1"/>
                          </a:solidFill>
                          <a:effectLst/>
                          <a:latin typeface="Segoe UI" panose="020B0502040204020203" pitchFamily="34" charset="0"/>
                          <a:ea typeface="+mn-lt"/>
                          <a:cs typeface="Arial" panose="020B0604020202020204" pitchFamily="34" charset="0"/>
                        </a:rPr>
                        <a:t>حفظ نسخة</a:t>
                      </a:r>
                    </a:p>
                    <a:p>
                      <a:pPr marL="309562" marR="0" lvl="1" indent="-228600" algn="r" defTabSz="932742" rtl="1" eaLnBrk="1" fontAlgn="auto" latinLnBrk="0" hangingPunct="1">
                        <a:lnSpc>
                          <a:spcPct val="100000"/>
                        </a:lnSpc>
                        <a:spcBef>
                          <a:spcPts val="600"/>
                        </a:spcBef>
                        <a:spcAft>
                          <a:spcPts val="0"/>
                        </a:spcAft>
                        <a:buClrTx/>
                        <a:buSzTx/>
                        <a:buFont typeface="+mj-lt"/>
                        <a:buAutoNum type="arabicPeriod"/>
                        <a:tabLst/>
                        <a:defRPr/>
                      </a:pPr>
                      <a:r>
                        <a:rPr lang="ar-SA" sz="1400" baseline="0" dirty="0">
                          <a:solidFill>
                            <a:schemeClr val="tx1"/>
                          </a:solidFill>
                          <a:effectLst/>
                          <a:latin typeface="Segoe UI" panose="020B0502040204020203" pitchFamily="34" charset="0"/>
                          <a:ea typeface="+mn-lt"/>
                          <a:cs typeface="Arial" panose="020B0604020202020204" pitchFamily="34" charset="0"/>
                        </a:rPr>
                        <a:t>في مربع "حفظ باسم"، أَضِف اسمك الأخير أو الأحرف الأولى من اسمك إلى اسم الملف</a:t>
                      </a:r>
                    </a:p>
                    <a:p>
                      <a:pPr marL="309562" marR="0" lvl="1" indent="-228600" algn="r" defTabSz="932742" rtl="1" eaLnBrk="1" fontAlgn="auto" latinLnBrk="0" hangingPunct="1">
                        <a:lnSpc>
                          <a:spcPct val="100000"/>
                        </a:lnSpc>
                        <a:spcBef>
                          <a:spcPts val="600"/>
                        </a:spcBef>
                        <a:spcAft>
                          <a:spcPts val="0"/>
                        </a:spcAft>
                        <a:buClrTx/>
                        <a:buSzTx/>
                        <a:buFont typeface="+mj-lt"/>
                        <a:buAutoNum type="arabicPeriod"/>
                        <a:tabLst/>
                        <a:defRPr/>
                      </a:pPr>
                      <a:r>
                        <a:rPr lang="ar-SA" sz="1400" baseline="0" dirty="0">
                          <a:solidFill>
                            <a:schemeClr val="tx1"/>
                          </a:solidFill>
                          <a:effectLst/>
                          <a:latin typeface="Segoe UI" panose="020B0502040204020203" pitchFamily="34" charset="0"/>
                          <a:ea typeface="+mn-lt"/>
                          <a:cs typeface="Arial" panose="020B0604020202020204" pitchFamily="34" charset="0"/>
                        </a:rPr>
                        <a:t>حدد "حفظ"</a:t>
                      </a:r>
                    </a:p>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Segoe UI" panose="020B0502040204020203" pitchFamily="34" charset="0"/>
                        <a:ea typeface="+mn-lt"/>
                        <a:cs typeface="Arial" panose="020B0604020202020204" pitchFamily="34" charset="0"/>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2237387"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pic>
        <p:nvPicPr>
          <p:cNvPr id="4" name="Picture 3">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a:off x="461073" y="3850640"/>
            <a:ext cx="843044" cy="692291"/>
          </a:xfrm>
          <a:prstGeom prst="roundRect">
            <a:avLst>
              <a:gd name="adj" fmla="val 26604"/>
            </a:avLst>
          </a:prstGeom>
        </p:spPr>
      </p:pic>
      <p:sp>
        <p:nvSpPr>
          <p:cNvPr id="6" name="TextBox 5">
            <a:extLst>
              <a:ext uri="{FF2B5EF4-FFF2-40B4-BE49-F238E27FC236}">
                <a16:creationId xmlns:a16="http://schemas.microsoft.com/office/drawing/2014/main" id="{B6ADCC92-8702-7897-9CB1-AA1CEE46A1D5}"/>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pic>
        <p:nvPicPr>
          <p:cNvPr id="8" name="Picture 7" descr="A long metal bar with a white background&#10;&#10;AI-generated content may be incorrect.">
            <a:extLst>
              <a:ext uri="{FF2B5EF4-FFF2-40B4-BE49-F238E27FC236}">
                <a16:creationId xmlns:a16="http://schemas.microsoft.com/office/drawing/2014/main" id="{42055CB2-7C1C-E1E1-F2B6-7D91C4AF0FB3}"/>
              </a:ext>
            </a:extLst>
          </p:cNvPr>
          <p:cNvPicPr>
            <a:picLocks noChangeAspect="1"/>
          </p:cNvPicPr>
          <p:nvPr/>
        </p:nvPicPr>
        <p:blipFill>
          <a:blip r:embed="rId6"/>
          <a:srcRect t="64581"/>
          <a:stretch/>
        </p:blipFill>
        <p:spPr>
          <a:xfrm>
            <a:off x="74108" y="5268063"/>
            <a:ext cx="6669944" cy="771519"/>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860107"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2</a:t>
            </a:r>
            <a:r>
              <a:rPr lang="ar-SA" b="1" dirty="0">
                <a:cs typeface="Arial" panose="020B0604020202020204" pitchFamily="34" charset="0"/>
              </a:rPr>
              <a:t>: حدِّد فكرتك وضَع السياق</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1" eaLnBrk="1" fontAlgn="base" latinLnBrk="0" hangingPunct="1">
              <a:lnSpc>
                <a:spcPct val="100000"/>
              </a:lnSpc>
              <a:spcBef>
                <a:spcPct val="0"/>
              </a:spcBef>
              <a:spcAft>
                <a:spcPts val="600"/>
              </a:spcAft>
              <a:buClrTx/>
              <a:buSzTx/>
              <a:buFontTx/>
              <a:buNone/>
              <a:tabLst/>
              <a:defRPr/>
            </a:pPr>
            <a:r>
              <a:rPr lang="ar-SA" sz="2000" b="0" i="0">
                <a:solidFill>
                  <a:schemeClr val="tx1"/>
                </a:solidFill>
                <a:effectLst/>
                <a:latin typeface="Segoe UI" panose="020B0502040204020203" pitchFamily="34" charset="0"/>
                <a:cs typeface="Arial" panose="020B0604020202020204" pitchFamily="34" charset="0"/>
              </a:rPr>
              <a:t>في هذا التمرين، سنعمل على تحديد وصقل أفكارنا لإنشاء وجهة مُبتكرة باستخدام الذكاء الاصطناعي</a:t>
            </a:r>
          </a:p>
        </p:txBody>
      </p:sp>
      <p:sp>
        <p:nvSpPr>
          <p:cNvPr id="29" name="TextBox 28">
            <a:extLst>
              <a:ext uri="{FF2B5EF4-FFF2-40B4-BE49-F238E27FC236}">
                <a16:creationId xmlns:a16="http://schemas.microsoft.com/office/drawing/2014/main" id="{2E5DE1D9-1890-C7BB-89B2-8540018369E7}"/>
              </a:ext>
            </a:extLst>
          </p:cNvPr>
          <p:cNvSpPr txBox="1"/>
          <p:nvPr/>
        </p:nvSpPr>
        <p:spPr>
          <a:xfrm>
            <a:off x="1941137" y="3002318"/>
            <a:ext cx="9527916" cy="307777"/>
          </a:xfrm>
          <a:prstGeom prst="rect">
            <a:avLst/>
          </a:prstGeom>
          <a:noFill/>
        </p:spPr>
        <p:txBody>
          <a:bodyPr wrap="square" lIns="0" tIns="0" rIns="0" bIns="0">
            <a:spAutoFit/>
          </a:bodyPr>
          <a:lstStyle/>
          <a:p>
            <a:pPr marL="0" indent="0">
              <a:buNone/>
            </a:pPr>
            <a:r>
              <a:rPr lang="ar-SA" sz="2000" dirty="0">
                <a:latin typeface="Segoe UI" panose="020B0502040204020203" pitchFamily="34" charset="0"/>
                <a:cs typeface="Arial" panose="020B0604020202020204" pitchFamily="34" charset="0"/>
              </a:rPr>
              <a:t>اتبع الخطوات الواردة في الوحدة </a:t>
            </a:r>
            <a:r>
              <a:rPr lang="en-US" sz="2000" noProof="0" dirty="0">
                <a:latin typeface="Segoe UI" panose="020B0502040204020203" pitchFamily="34" charset="0"/>
                <a:cs typeface="Arial" panose="020B0604020202020204" pitchFamily="34" charset="0"/>
              </a:rPr>
              <a:t>2</a:t>
            </a:r>
            <a:r>
              <a:rPr lang="ar-SA" sz="2000" dirty="0">
                <a:latin typeface="Segoe UI" panose="020B0502040204020203" pitchFamily="34" charset="0"/>
                <a:cs typeface="Arial" panose="020B0604020202020204" pitchFamily="34" charset="0"/>
              </a:rPr>
              <a:t> لوضع الأساس لوجهة أحلامك</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44001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حدد فكرتك</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916730"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اطرح فكرتك</a:t>
            </a:r>
          </a:p>
        </p:txBody>
      </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818492"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noProof="0" dirty="0">
                  <a:solidFill>
                    <a:srgbClr val="C73ECC"/>
                  </a:solidFill>
                  <a:latin typeface="+mj-lt"/>
                  <a:ea typeface="+mj-ea"/>
                  <a:cs typeface="Arial" panose="020B0604020202020204" pitchFamily="34" charset="0"/>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2295208"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noProof="0" dirty="0">
                  <a:solidFill>
                    <a:srgbClr val="C73ECC"/>
                  </a:solidFill>
                  <a:latin typeface="+mj-lt"/>
                  <a:ea typeface="+mj-ea"/>
                  <a:cs typeface="Arial" panose="020B0604020202020204" pitchFamily="34" charset="0"/>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V="1">
            <a:off x="10387377"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4" name="TextBox 3">
            <a:extLst>
              <a:ext uri="{FF2B5EF4-FFF2-40B4-BE49-F238E27FC236}">
                <a16:creationId xmlns:a16="http://schemas.microsoft.com/office/drawing/2014/main" id="{3F336829-4DD1-A22B-30D5-90321F489312}"/>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
        <p:nvSpPr>
          <p:cNvPr id="5" name="Rectangle: Rounded Corners 4">
            <a:extLst>
              <a:ext uri="{FF2B5EF4-FFF2-40B4-BE49-F238E27FC236}">
                <a16:creationId xmlns:a16="http://schemas.microsoft.com/office/drawing/2014/main" id="{A8064FAB-DDC2-C7C6-E00E-75EBFA48C450}"/>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استخدم مطالبة مستندة إلى الدور</a:t>
            </a:r>
          </a:p>
        </p:txBody>
      </p:sp>
      <p:grpSp>
        <p:nvGrpSpPr>
          <p:cNvPr id="6" name="Group 5">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9310158" y="3696486"/>
            <a:ext cx="640080" cy="640080"/>
            <a:chOff x="547424" y="4293480"/>
            <a:chExt cx="640026" cy="657416"/>
          </a:xfrm>
        </p:grpSpPr>
        <p:grpSp>
          <p:nvGrpSpPr>
            <p:cNvPr id="7" name="Group 6">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10" name="Group 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15"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6"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13"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4"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9" name="Oval 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noProof="0" dirty="0">
                  <a:solidFill>
                    <a:srgbClr val="C73ECC"/>
                  </a:solidFill>
                  <a:latin typeface="+mj-lt"/>
                  <a:ea typeface="+mj-ea"/>
                  <a:cs typeface="Arial" panose="020B0604020202020204" pitchFamily="34" charset="0"/>
                </a:rPr>
                <a:t>1</a:t>
              </a:r>
            </a:p>
          </p:txBody>
        </p:sp>
      </p:gr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5400000" flipV="1">
            <a:off x="9962967"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2</a:t>
            </a:r>
            <a:r>
              <a:rPr lang="ar-SA" b="1" dirty="0">
                <a:cs typeface="Arial" panose="020B0604020202020204" pitchFamily="34" charset="0"/>
              </a:rPr>
              <a:t>: إنشاء مطالبة خاصة مستندة إلى الدور لتعريف مصمم التجربة</a:t>
            </a: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334110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553202"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18" name="TextBox 17">
            <a:extLst>
              <a:ext uri="{FF2B5EF4-FFF2-40B4-BE49-F238E27FC236}">
                <a16:creationId xmlns:a16="http://schemas.microsoft.com/office/drawing/2014/main" id="{898BEC3B-393D-5B4A-C42D-226FBD9E5DBC}"/>
              </a:ext>
            </a:extLst>
          </p:cNvPr>
          <p:cNvSpPr txBox="1"/>
          <p:nvPr/>
        </p:nvSpPr>
        <p:spPr>
          <a:xfrm>
            <a:off x="3517637" y="2693854"/>
            <a:ext cx="2298382" cy="1231106"/>
          </a:xfrm>
          <a:prstGeom prst="rect">
            <a:avLst/>
          </a:prstGeom>
          <a:noFill/>
        </p:spPr>
        <p:txBody>
          <a:bodyPr wrap="square" lIns="0" tIns="0" rIns="0" bIns="0">
            <a:spAutoFit/>
          </a:bodyPr>
          <a:lstStyle/>
          <a:p>
            <a:pPr marL="0" indent="0" algn="ctr">
              <a:spcAft>
                <a:spcPts val="0"/>
              </a:spcAft>
              <a:buNone/>
            </a:pPr>
            <a:r>
              <a:rPr lang="ar-SA" sz="1600" dirty="0">
                <a:latin typeface="Segoe UI" panose="020B0502040204020203" pitchFamily="34" charset="0"/>
                <a:cs typeface="Arial" panose="020B0604020202020204" pitchFamily="34" charset="0"/>
              </a:rPr>
              <a:t>إبداعك لا حدود له، إذ تصوغ أفكارًا جريئة تُوقظ الخيال، مع الاهتمام بأدق التفاصيل الحسية التي تنسج معًا لوحة متناغمة من العناصر المتنوعة</a:t>
            </a:r>
          </a:p>
        </p:txBody>
      </p:sp>
      <p:sp>
        <p:nvSpPr>
          <p:cNvPr id="19" name="TextBox 18">
            <a:extLst>
              <a:ext uri="{FF2B5EF4-FFF2-40B4-BE49-F238E27FC236}">
                <a16:creationId xmlns:a16="http://schemas.microsoft.com/office/drawing/2014/main" id="{98F00AD8-8B86-47DF-8F68-1DDB8579B6DB}"/>
              </a:ext>
            </a:extLst>
          </p:cNvPr>
          <p:cNvSpPr txBox="1"/>
          <p:nvPr/>
        </p:nvSpPr>
        <p:spPr>
          <a:xfrm>
            <a:off x="729732" y="2693854"/>
            <a:ext cx="2298382" cy="1969770"/>
          </a:xfrm>
          <a:prstGeom prst="rect">
            <a:avLst/>
          </a:prstGeom>
          <a:noFill/>
        </p:spPr>
        <p:txBody>
          <a:bodyPr wrap="square" lIns="0" tIns="0" rIns="0" bIns="0">
            <a:spAutoFit/>
          </a:bodyPr>
          <a:lstStyle/>
          <a:p>
            <a:pPr marL="0" indent="0" algn="ctr">
              <a:spcAft>
                <a:spcPts val="0"/>
              </a:spcAft>
              <a:buNone/>
            </a:pPr>
            <a:r>
              <a:rPr lang="ar-SA" sz="1600">
                <a:latin typeface="Segoe UI" panose="020B0502040204020203" pitchFamily="34" charset="0"/>
                <a:cs typeface="Arial" panose="020B0604020202020204" pitchFamily="34" charset="0"/>
              </a:rPr>
              <a:t> بفضل قدرتك الفريدة على إشراك الحواس المتعددة، تمتلك القوة لخلق لحظات لا تُنسى تغمر الأفراد في سيمفونية من الأحاسيس، تاركةً إياهم في حالة من الانبهار والسرور والتطلع للمزيد. ستكون مسؤولًا عن المساعدة في تصميم تجربة جديدة، تُحوّل الفكرة إلى واقع مُبهر</a:t>
            </a:r>
          </a:p>
        </p:txBody>
      </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430106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1513163"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450288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708199"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22" name="TextBox 21">
            <a:extLst>
              <a:ext uri="{FF2B5EF4-FFF2-40B4-BE49-F238E27FC236}">
                <a16:creationId xmlns:a16="http://schemas.microsoft.com/office/drawing/2014/main" id="{30BE13D7-BBDE-3914-1346-925CC0568B61}"/>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
        <p:nvSpPr>
          <p:cNvPr id="73" name="Rectangle: Rounded Corners 72">
            <a:extLst>
              <a:ext uri="{FF2B5EF4-FFF2-40B4-BE49-F238E27FC236}">
                <a16:creationId xmlns:a16="http://schemas.microsoft.com/office/drawing/2014/main" id="{2B2260B9-F10A-744C-6CD5-6B2684544790}"/>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74" name="TextBox 73">
            <a:extLst>
              <a:ext uri="{FF2B5EF4-FFF2-40B4-BE49-F238E27FC236}">
                <a16:creationId xmlns:a16="http://schemas.microsoft.com/office/drawing/2014/main" id="{4A86F8FF-75CE-D3AC-9CDA-B400D9CFEEC7}"/>
              </a:ext>
            </a:extLst>
          </p:cNvPr>
          <p:cNvSpPr txBox="1"/>
          <p:nvPr/>
        </p:nvSpPr>
        <p:spPr>
          <a:xfrm>
            <a:off x="9131300" y="2693854"/>
            <a:ext cx="2298382" cy="984885"/>
          </a:xfrm>
          <a:prstGeom prst="rect">
            <a:avLst/>
          </a:prstGeom>
          <a:noFill/>
        </p:spPr>
        <p:txBody>
          <a:bodyPr wrap="square" lIns="0" tIns="0" rIns="0" bIns="0">
            <a:spAutoFit/>
          </a:bodyPr>
          <a:lstStyle/>
          <a:p>
            <a:pPr marL="0" indent="0" algn="ctr">
              <a:spcAft>
                <a:spcPts val="0"/>
              </a:spcAft>
              <a:buNone/>
            </a:pPr>
            <a:r>
              <a:rPr lang="ar-SA" sz="1600">
                <a:latin typeface="Segoe UI" panose="020B0502040204020203" pitchFamily="34" charset="0"/>
                <a:cs typeface="Arial" panose="020B0604020202020204" pitchFamily="34" charset="0"/>
              </a:rPr>
              <a:t>أنت مصمم تجارب استثنائي، يمتلك موهبة فريدة في ابتكار تجارب غامرة تُلهب الحواس وتأخذ الزوار في رحلة ساحرة</a:t>
            </a:r>
          </a:p>
        </p:txBody>
      </p:sp>
      <p:grpSp>
        <p:nvGrpSpPr>
          <p:cNvPr id="75" name="Group 74">
            <a:extLst>
              <a:ext uri="{FF2B5EF4-FFF2-40B4-BE49-F238E27FC236}">
                <a16:creationId xmlns:a16="http://schemas.microsoft.com/office/drawing/2014/main" id="{F94BB0CA-B418-8E08-664F-C2E19E30CD74}"/>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76" name="Group 75">
              <a:extLst>
                <a:ext uri="{FF2B5EF4-FFF2-40B4-BE49-F238E27FC236}">
                  <a16:creationId xmlns:a16="http://schemas.microsoft.com/office/drawing/2014/main" id="{A0E687A8-DA96-9D56-3E5C-E2DC670495C4}"/>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A5910588-4F59-89D8-75C3-20F4060B5D5F}"/>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348FCC-27BA-0F2F-99F8-A00336B90F4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82" name="Rounded Rectangle 3_1">
                  <a:extLst>
                    <a:ext uri="{FF2B5EF4-FFF2-40B4-BE49-F238E27FC236}">
                      <a16:creationId xmlns:a16="http://schemas.microsoft.com/office/drawing/2014/main" id="{1658C426-8FEC-F488-3822-4460D7249D80}"/>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79" name="Rounded Rectangle 3_1">
                <a:extLst>
                  <a:ext uri="{FF2B5EF4-FFF2-40B4-BE49-F238E27FC236}">
                    <a16:creationId xmlns:a16="http://schemas.microsoft.com/office/drawing/2014/main" id="{FFDB187D-774F-7B46-24E2-B5765D6DAEE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80" name="Rounded Rectangle 24_1">
                <a:extLst>
                  <a:ext uri="{FF2B5EF4-FFF2-40B4-BE49-F238E27FC236}">
                    <a16:creationId xmlns:a16="http://schemas.microsoft.com/office/drawing/2014/main" id="{5C7095F9-8494-82BC-A7FF-351AC171B44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77" name="Oval 76">
              <a:extLst>
                <a:ext uri="{FF2B5EF4-FFF2-40B4-BE49-F238E27FC236}">
                  <a16:creationId xmlns:a16="http://schemas.microsoft.com/office/drawing/2014/main" id="{6ADDE724-C867-F2D2-1AA9-F9287C7CC6B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83" name="brain_2">
            <a:extLst>
              <a:ext uri="{FF2B5EF4-FFF2-40B4-BE49-F238E27FC236}">
                <a16:creationId xmlns:a16="http://schemas.microsoft.com/office/drawing/2014/main" id="{1B292EE9-4BE7-BB80-561E-606A139C9565}"/>
              </a:ext>
              <a:ext uri="{C183D7F6-B498-43B3-948B-1728B52AA6E4}">
                <adec:decorative xmlns:adec="http://schemas.microsoft.com/office/drawing/2017/decorative" val="1"/>
              </a:ext>
            </a:extLst>
          </p:cNvPr>
          <p:cNvSpPr>
            <a:spLocks noChangeAspect="1" noEditPoints="1"/>
          </p:cNvSpPr>
          <p:nvPr/>
        </p:nvSpPr>
        <p:spPr bwMode="auto">
          <a:xfrm>
            <a:off x="10072148"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84" name="Rectangle: Rounded Corners 83">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616149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85" name="TextBox 84">
            <a:extLst>
              <a:ext uri="{FF2B5EF4-FFF2-40B4-BE49-F238E27FC236}">
                <a16:creationId xmlns:a16="http://schemas.microsoft.com/office/drawing/2014/main" id="{60BC54BD-8DF6-3116-EB97-6CC7F1D111AA}"/>
              </a:ext>
            </a:extLst>
          </p:cNvPr>
          <p:cNvSpPr txBox="1"/>
          <p:nvPr/>
        </p:nvSpPr>
        <p:spPr>
          <a:xfrm>
            <a:off x="6338027" y="2693854"/>
            <a:ext cx="2298382" cy="1477328"/>
          </a:xfrm>
          <a:prstGeom prst="rect">
            <a:avLst/>
          </a:prstGeom>
          <a:noFill/>
        </p:spPr>
        <p:txBody>
          <a:bodyPr wrap="square" lIns="0" tIns="0" rIns="0" bIns="0">
            <a:spAutoFit/>
          </a:bodyPr>
          <a:lstStyle/>
          <a:p>
            <a:pPr marL="0" indent="0" algn="ctr">
              <a:spcAft>
                <a:spcPts val="0"/>
              </a:spcAft>
              <a:buNone/>
            </a:pPr>
            <a:r>
              <a:rPr lang="ar-SA" sz="1600">
                <a:latin typeface="Segoe UI" panose="020B0502040204020203" pitchFamily="34" charset="0"/>
                <a:cs typeface="Arial" panose="020B0604020202020204" pitchFamily="34" charset="0"/>
              </a:rPr>
              <a:t>من خلال مزيج متقن من الأجواء الصوتية الجذابة، والتصاميم البصرية الآسرة، والبيئات المهيأة بعناية، تقوم بصياغة رحلات استثنائية تُمتع الحواس وتُثير الفضول</a:t>
            </a:r>
          </a:p>
        </p:txBody>
      </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7107292"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86"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7339907"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492443"/>
          </a:xfrm>
        </p:spPr>
        <p:txBody>
          <a:bodyPr wrap="square">
            <a:spAutoFit/>
          </a:bodyPr>
          <a:lstStyle/>
          <a:p>
            <a:r>
              <a:rPr lang="ar-SA" b="1" dirty="0">
                <a:latin typeface="Segoe UI" panose="020B0502040204020203" pitchFamily="34" charset="0"/>
                <a:cs typeface="Arial" panose="020B0604020202020204" pitchFamily="34" charset="0"/>
              </a:rPr>
              <a:t>الوحدة </a:t>
            </a:r>
            <a:r>
              <a:rPr lang="en-US" b="1" noProof="0" dirty="0">
                <a:cs typeface="Arial" panose="020B0604020202020204" pitchFamily="34" charset="0"/>
              </a:rPr>
              <a:t>2</a:t>
            </a:r>
            <a:r>
              <a:rPr lang="ar-SA" b="1" dirty="0">
                <a:latin typeface="Segoe UI" panose="020B0502040204020203" pitchFamily="34" charset="0"/>
                <a:cs typeface="Arial" panose="020B0604020202020204" pitchFamily="34" charset="0"/>
              </a:rPr>
              <a:t>: إنشاء مطالبة خاصة مستندة إلى الدور لتعريف مصمم التجربة</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299915" y="1657404"/>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5498732" y="2963087"/>
            <a:ext cx="5826386" cy="1867178"/>
          </a:xfrm>
          <a:prstGeom prst="rect">
            <a:avLst/>
          </a:prstGeom>
          <a:noFill/>
        </p:spPr>
        <p:txBody>
          <a:bodyPr vert="horz" wrap="square" lIns="0" tIns="0" rIns="0" bIns="0" rtlCol="0" anchor="t">
            <a:spAutoFit/>
          </a:bodyPr>
          <a:lstStyle/>
          <a:p>
            <a:pPr>
              <a:spcAft>
                <a:spcPts val="1600"/>
              </a:spcAft>
            </a:pPr>
            <a:r>
              <a:rPr lang="ar-SA" sz="1800" dirty="0">
                <a:latin typeface="Segoe UI" panose="020B0502040204020203" pitchFamily="34" charset="0"/>
                <a:cs typeface="Arial" panose="020B0604020202020204" pitchFamily="34" charset="0"/>
              </a:rPr>
              <a:t>تخيل أنك مصمم موهوب للغاية قادر على ابتكار تجارب مذهلة تشعر وكأنها سحرية. تستخدم أصواتًا رائعة، ومرئيات مذهلة، وتجهيزات مثالية لنقل الأشخاص في رحلات لا تُنسى.</a:t>
            </a:r>
          </a:p>
          <a:p>
            <a:pPr>
              <a:spcAft>
                <a:spcPts val="1200"/>
              </a:spcAft>
            </a:pPr>
            <a:r>
              <a:rPr lang="ar-SA" sz="1800" dirty="0">
                <a:latin typeface="Segoe UI" panose="020B0502040204020203" pitchFamily="34" charset="0"/>
                <a:cs typeface="Arial" panose="020B0604020202020204" pitchFamily="34" charset="0"/>
              </a:rPr>
              <a:t>تتوصل إلى أفكار رائعة تشعل الخيال، وتهتم بكل تفصيلة صغيرة لضمان تناغم كل شيء بشكل مثالي. لديك القدرة على جعل الناس يشعرون وكأنهم في عالم جديد تمامًا، تاركًا إياهم في حالة من الدهشة والرغبة في المزيد.</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16764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5498732"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337391"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ar-SA" sz="1200" b="1" dirty="0">
                <a:solidFill>
                  <a:schemeClr val="tx1"/>
                </a:solidFill>
                <a:latin typeface="+mj-lt"/>
                <a:ea typeface="+mj-ea"/>
                <a:cs typeface="Arial" panose="020B0604020202020204" pitchFamily="34" charset="0"/>
              </a:rPr>
              <a:t>تم إنشاء هذه الصورة في </a:t>
            </a:r>
            <a:r>
              <a:rPr lang="en-US" sz="1200" b="1" dirty="0">
                <a:solidFill>
                  <a:schemeClr val="tx1"/>
                </a:solidFill>
                <a:latin typeface="+mj-lt"/>
                <a:ea typeface="+mj-ea"/>
                <a:cs typeface="Arial" panose="020B0604020202020204" pitchFamily="34" charset="0"/>
              </a:rPr>
              <a:t>Copilot</a:t>
            </a:r>
            <a:r>
              <a:rPr lang="ar-SA" sz="1200" b="1" dirty="0">
                <a:solidFill>
                  <a:schemeClr val="tx1"/>
                </a:solidFill>
                <a:latin typeface="+mj-lt"/>
                <a:ea typeface="+mj-ea"/>
                <a:cs typeface="Arial" panose="020B0604020202020204" pitchFamily="34" charset="0"/>
              </a:rPr>
              <a:t> باستخدام </a:t>
            </a:r>
            <a:r>
              <a:rPr lang="en-US" sz="1200" b="1" dirty="0">
                <a:solidFill>
                  <a:schemeClr val="tx1"/>
                </a:solidFill>
                <a:latin typeface="+mj-lt"/>
                <a:ea typeface="+mj-ea"/>
                <a:cs typeface="Arial" panose="020B0604020202020204" pitchFamily="34" charset="0"/>
              </a:rPr>
              <a:t>Microsoft Designer</a:t>
            </a:r>
            <a:r>
              <a:rPr lang="ar-SA" sz="1200" b="1" dirty="0">
                <a:solidFill>
                  <a:schemeClr val="tx1"/>
                </a:solidFill>
                <a:latin typeface="+mj-lt"/>
                <a:ea typeface="+mj-ea"/>
                <a:cs typeface="Arial" panose="020B0604020202020204" pitchFamily="34" charset="0"/>
              </a:rPr>
              <a:t> باستخدام الكلمات المقدمة كمطالبة</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H="1" flipV="1">
            <a:off x="5331434" y="1682502"/>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719275" y="1727141"/>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10475611"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10658882"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7" name="TextBox 6">
            <a:extLst>
              <a:ext uri="{FF2B5EF4-FFF2-40B4-BE49-F238E27FC236}">
                <a16:creationId xmlns:a16="http://schemas.microsoft.com/office/drawing/2014/main" id="{DD562FC3-0B93-2F4F-03AE-47463BB00AE5}"/>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10529432" y="168250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399508"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cs typeface="Arial" panose="020B0604020202020204"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492125"/>
          </a:xfrm>
        </p:spPr>
        <p:txBody>
          <a:bodyPr/>
          <a:lstStyle/>
          <a:p>
            <a:r>
              <a:rPr lang="ar-SA" b="1" dirty="0">
                <a:cs typeface="Arial" panose="020B0604020202020204" pitchFamily="34" charset="0"/>
              </a:rPr>
              <a:t>الوحدة </a:t>
            </a:r>
            <a:r>
              <a:rPr lang="en-US" b="1" noProof="0" dirty="0">
                <a:cs typeface="Arial" panose="020B0604020202020204" pitchFamily="34" charset="0"/>
              </a:rPr>
              <a:t>2</a:t>
            </a:r>
            <a:r>
              <a:rPr lang="ar-SA" b="1" dirty="0">
                <a:cs typeface="Arial" panose="020B0604020202020204" pitchFamily="34" charset="0"/>
              </a:rPr>
              <a:t>: هل سمعت من قبل عن </a:t>
            </a:r>
            <a:r>
              <a:rPr lang="en-US" b="1" dirty="0">
                <a:cs typeface="Arial" panose="020B0604020202020204" pitchFamily="34" charset="0"/>
              </a:rPr>
              <a:t>Mad Libs®</a:t>
            </a:r>
            <a:r>
              <a:rPr lang="ar-SA" b="1" dirty="0">
                <a:cs typeface="Arial" panose="020B0604020202020204" pitchFamily="34" charset="0"/>
              </a:rPr>
              <a:t>؟</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399508"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cs typeface="Arial" panose="020B0604020202020204" pitchFamily="34" charset="0"/>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438098825"/>
              </p:ext>
            </p:extLst>
          </p:nvPr>
        </p:nvGraphicFramePr>
        <p:xfrm>
          <a:off x="399508" y="1672196"/>
          <a:ext cx="6584629" cy="4021710"/>
        </p:xfrm>
        <a:graphic>
          <a:graphicData uri="http://schemas.openxmlformats.org/drawingml/2006/table">
            <a:tbl>
              <a:tblPr rtl="1" firstRow="1" bandRow="1">
                <a:tableStyleId>{5C22544A-7EE6-4342-B048-85BDC9FD1C3A}</a:tableStyleId>
              </a:tblPr>
              <a:tblGrid>
                <a:gridCol w="2337709">
                  <a:extLst>
                    <a:ext uri="{9D8B030D-6E8A-4147-A177-3AD203B41FA5}">
                      <a16:colId xmlns:a16="http://schemas.microsoft.com/office/drawing/2014/main" val="2118283667"/>
                    </a:ext>
                  </a:extLst>
                </a:gridCol>
                <a:gridCol w="2775098">
                  <a:extLst>
                    <a:ext uri="{9D8B030D-6E8A-4147-A177-3AD203B41FA5}">
                      <a16:colId xmlns:a16="http://schemas.microsoft.com/office/drawing/2014/main" val="3777677101"/>
                    </a:ext>
                  </a:extLst>
                </a:gridCol>
                <a:gridCol w="1471822">
                  <a:extLst>
                    <a:ext uri="{9D8B030D-6E8A-4147-A177-3AD203B41FA5}">
                      <a16:colId xmlns:a16="http://schemas.microsoft.com/office/drawing/2014/main" val="3457823359"/>
                    </a:ext>
                  </a:extLst>
                </a:gridCol>
              </a:tblGrid>
              <a:tr h="364110">
                <a:tc>
                  <a:txBody>
                    <a:bodyPr/>
                    <a:lstStyle/>
                    <a:p>
                      <a:r>
                        <a:rPr lang="ar-SA" sz="1400" b="1" baseline="0" dirty="0">
                          <a:solidFill>
                            <a:schemeClr val="accent2"/>
                          </a:solidFill>
                          <a:latin typeface="Segoe UI" panose="020B0502040204020203" pitchFamily="34" charset="0"/>
                          <a:ea typeface="+mj-ea"/>
                          <a:cs typeface="Arial" panose="020B0604020202020204" pitchFamily="34" charset="0"/>
                        </a:rPr>
                        <a:t>فعل</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ar-SA" sz="1400" b="1" baseline="0" dirty="0">
                          <a:solidFill>
                            <a:schemeClr val="accent2"/>
                          </a:solidFill>
                          <a:latin typeface="Segoe UI" panose="020B0502040204020203" pitchFamily="34" charset="0"/>
                          <a:ea typeface="+mj-ea"/>
                          <a:cs typeface="Arial" panose="020B0604020202020204" pitchFamily="34" charset="0"/>
                        </a:rPr>
                        <a:t>اسم</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marL="0" algn="r" defTabSz="932742" rtl="1" eaLnBrk="1" latinLnBrk="0" hangingPunct="1"/>
                      <a:r>
                        <a:rPr lang="ar-SA" sz="1400" b="1" baseline="0" dirty="0">
                          <a:solidFill>
                            <a:schemeClr val="accent2"/>
                          </a:solidFill>
                          <a:latin typeface="Segoe UI" panose="020B0502040204020203" pitchFamily="34" charset="0"/>
                          <a:ea typeface="+mj-ea"/>
                          <a:cs typeface="Arial" panose="020B0604020202020204" pitchFamily="34" charset="0"/>
                        </a:rPr>
                        <a:t>صفة</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يقفز</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مغامرة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مذهل</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يجري</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a:solidFill>
                            <a:schemeClr val="tx1"/>
                          </a:solidFill>
                          <a:latin typeface="Segoe UI" panose="020B0502040204020203" pitchFamily="34" charset="0"/>
                          <a:ea typeface="+mn-ea"/>
                          <a:cs typeface="Arial" panose="020B0604020202020204" pitchFamily="34" charset="0"/>
                        </a:rPr>
                        <a:t>شاطئ</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جريء</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يرقص</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قلعة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مبدع</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يستكشف</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غابة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مثير</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يبني</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a:solidFill>
                            <a:schemeClr val="tx1"/>
                          </a:solidFill>
                          <a:latin typeface="Segoe UI" panose="020B0502040204020203" pitchFamily="34" charset="0"/>
                          <a:ea typeface="+mn-ea"/>
                          <a:cs typeface="Arial" panose="020B0604020202020204" pitchFamily="34" charset="0"/>
                        </a:rPr>
                        <a:t>لعبة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رائع</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ar-SA" sz="1200" baseline="0">
                          <a:solidFill>
                            <a:schemeClr val="tx1"/>
                          </a:solidFill>
                          <a:latin typeface="Segoe UI" panose="020B0502040204020203" pitchFamily="34" charset="0"/>
                          <a:ea typeface="+mn-ea"/>
                          <a:cs typeface="Arial" panose="020B0604020202020204" pitchFamily="34" charset="0"/>
                        </a:rPr>
                        <a:t>يكتشف</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بطل</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سحري</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يتخيل</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رحلة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غامض</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ينشئ</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جبل</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فريد</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يخترع</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روبوت</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نابض بالحياة</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يطير</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فضاء</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ar-SA" sz="1200" baseline="0" dirty="0">
                          <a:solidFill>
                            <a:schemeClr val="tx1"/>
                          </a:solidFill>
                          <a:latin typeface="Segoe UI" panose="020B0502040204020203" pitchFamily="34" charset="0"/>
                          <a:ea typeface="+mn-ea"/>
                          <a:cs typeface="Arial" panose="020B0604020202020204" pitchFamily="34" charset="0"/>
                        </a:rPr>
                        <a:t>جامح</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399508" y="6110893"/>
            <a:ext cx="11017249" cy="153888"/>
          </a:xfrm>
          <a:prstGeom prst="rect">
            <a:avLst/>
          </a:prstGeom>
          <a:noFill/>
        </p:spPr>
        <p:txBody>
          <a:bodyPr wrap="square" lIns="0" tIns="0" rIns="0" bIns="0" rtlCol="0">
            <a:spAutoFit/>
          </a:bodyPr>
          <a:lstStyle/>
          <a:p>
            <a:r>
              <a:rPr lang="ar-SA" sz="1000" b="0" i="0" dirty="0">
                <a:solidFill>
                  <a:srgbClr val="242424"/>
                </a:solidFill>
                <a:effectLst/>
                <a:latin typeface="Segoe UI" panose="020B0502040204020203" pitchFamily="34" charset="0"/>
                <a:cs typeface="Arial" panose="020B0604020202020204" pitchFamily="34" charset="0"/>
              </a:rPr>
              <a:t> "</a:t>
            </a:r>
            <a:r>
              <a:rPr lang="en-US" sz="1000" b="0" i="0" dirty="0">
                <a:solidFill>
                  <a:srgbClr val="242424"/>
                </a:solidFill>
                <a:effectLst/>
                <a:latin typeface="Segoe UI" panose="020B0502040204020203" pitchFamily="34" charset="0"/>
                <a:cs typeface="Arial" panose="020B0604020202020204" pitchFamily="34" charset="0"/>
              </a:rPr>
              <a:t>Mad Libs®</a:t>
            </a:r>
            <a:r>
              <a:rPr lang="ar-SA" sz="1000" b="0" i="0" dirty="0">
                <a:solidFill>
                  <a:srgbClr val="242424"/>
                </a:solidFill>
                <a:effectLst/>
                <a:latin typeface="Segoe UI" panose="020B0502040204020203" pitchFamily="34" charset="0"/>
                <a:cs typeface="Arial" panose="020B0604020202020204" pitchFamily="34" charset="0"/>
              </a:rPr>
              <a:t>" هي علامة تجارية مسجلة لشركة </a:t>
            </a:r>
            <a:r>
              <a:rPr lang="en-US" sz="1000" b="0" i="0" dirty="0">
                <a:solidFill>
                  <a:srgbClr val="242424"/>
                </a:solidFill>
                <a:effectLst/>
                <a:latin typeface="Segoe UI" panose="020B0502040204020203" pitchFamily="34" charset="0"/>
                <a:cs typeface="Arial" panose="020B0604020202020204" pitchFamily="34" charset="0"/>
              </a:rPr>
              <a:t>Penguin Group (USA) Inc</a:t>
            </a:r>
            <a:r>
              <a:rPr lang="ar-SA" sz="1000" b="0" i="0" dirty="0">
                <a:solidFill>
                  <a:srgbClr val="242424"/>
                </a:solidFill>
                <a:effectLst/>
                <a:latin typeface="Segoe UI" panose="020B0502040204020203" pitchFamily="34" charset="0"/>
                <a:cs typeface="Arial" panose="020B0604020202020204" pitchFamily="34" charset="0"/>
              </a:rPr>
              <a:t>. ولا ينشأ عن استخدامها أي تأييد لمالكها أو ارتباط به، وتُستخدم لأغراض تعليمية فقط.</a:t>
            </a:r>
          </a:p>
        </p:txBody>
      </p:sp>
      <p:sp>
        <p:nvSpPr>
          <p:cNvPr id="5" name="TextBox 4">
            <a:extLst>
              <a:ext uri="{FF2B5EF4-FFF2-40B4-BE49-F238E27FC236}">
                <a16:creationId xmlns:a16="http://schemas.microsoft.com/office/drawing/2014/main" id="{513FB02C-0A74-AD72-CB06-9145DB992796}"/>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cxnSp>
        <p:nvCxnSpPr>
          <p:cNvPr id="7" name="Straight Connector 6">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10739061"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7357422"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10" name="TextBox 9">
            <a:extLst>
              <a:ext uri="{FF2B5EF4-FFF2-40B4-BE49-F238E27FC236}">
                <a16:creationId xmlns:a16="http://schemas.microsoft.com/office/drawing/2014/main" id="{B6E964B7-D056-F365-9CED-B3E710B432AC}"/>
              </a:ext>
            </a:extLst>
          </p:cNvPr>
          <p:cNvSpPr txBox="1">
            <a:spLocks/>
          </p:cNvSpPr>
          <p:nvPr/>
        </p:nvSpPr>
        <p:spPr>
          <a:xfrm>
            <a:off x="7532207" y="3204083"/>
            <a:ext cx="3870165" cy="1231106"/>
          </a:xfrm>
          <a:prstGeom prst="rect">
            <a:avLst/>
          </a:prstGeom>
          <a:noFill/>
        </p:spPr>
        <p:txBody>
          <a:bodyPr vert="horz" wrap="square" lIns="0" tIns="0" rIns="0" bIns="0" rtlCol="0" anchor="ctr">
            <a:spAutoFit/>
          </a:bodyPr>
          <a:lstStyle/>
          <a:p>
            <a:pPr>
              <a:spcAft>
                <a:spcPts val="1200"/>
              </a:spcAft>
            </a:pPr>
            <a:r>
              <a:rPr lang="en-US" sz="1600" dirty="0">
                <a:latin typeface="Segoe UI" panose="020B0502040204020203" pitchFamily="34" charset="0"/>
                <a:cs typeface="Arial" panose="020B0604020202020204" pitchFamily="34" charset="0"/>
              </a:rPr>
              <a:t>Mad Libs</a:t>
            </a:r>
            <a:r>
              <a:rPr lang="en-US" sz="1600" dirty="0">
                <a:latin typeface="Segoe UI" panose="020B0502040204020203" pitchFamily="34" charset="0"/>
                <a:ea typeface="+mj-ea"/>
                <a:cs typeface="Arial" panose="020B0604020202020204" pitchFamily="34" charset="0"/>
              </a:rPr>
              <a:t>®</a:t>
            </a:r>
            <a:r>
              <a:rPr lang="ar-SA" sz="1600" dirty="0">
                <a:latin typeface="Segoe UI" panose="020B0502040204020203" pitchFamily="34" charset="0"/>
                <a:cs typeface="Arial" panose="020B0604020202020204" pitchFamily="34" charset="0"/>
              </a:rPr>
              <a:t> عبارة عن ألعاب كلمات ممتعة وتفاعلية حيث تقوم بملء الفراغات في قصة بكلمات من أنواع مختلفة، مثل الصفات والأسماء والأفعال. غالبًا ما تكون النتيجة قصة مضحكة أو غير متوقعة. سنستخدم هذا الأسلوب لمساعدتنا في صياغة المطالبات في الوحدة </a:t>
            </a:r>
            <a:r>
              <a:rPr lang="en-US" sz="1600" noProof="0" dirty="0">
                <a:latin typeface="Segoe UI" panose="020B0502040204020203" pitchFamily="34" charset="0"/>
                <a:cs typeface="Arial" panose="020B0604020202020204" pitchFamily="34" charset="0"/>
              </a:rPr>
              <a:t>2</a:t>
            </a:r>
            <a:r>
              <a:rPr lang="ar-SA" sz="1600" dirty="0">
                <a:latin typeface="Segoe UI" panose="020B0502040204020203" pitchFamily="34" charset="0"/>
                <a:cs typeface="Arial" panose="020B0604020202020204" pitchFamily="34" charset="0"/>
              </a:rPr>
              <a:t>.</a:t>
            </a:r>
          </a:p>
        </p:txBody>
      </p:sp>
      <p:sp>
        <p:nvSpPr>
          <p:cNvPr id="11" name="Freeform: Shape 10">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915432"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grpSp>
        <p:nvGrpSpPr>
          <p:cNvPr id="14" name="Group 13">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10669432" y="1933830"/>
            <a:ext cx="736979" cy="731926"/>
            <a:chOff x="547424" y="4293480"/>
            <a:chExt cx="640026" cy="657416"/>
          </a:xfrm>
        </p:grpSpPr>
        <p:grpSp>
          <p:nvGrpSpPr>
            <p:cNvPr id="16" name="Group 15">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18" name="Group 17">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21"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2"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19"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0"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17" name="Oval 16">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23"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885040"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أنت مصمم تجارب </a:t>
            </a:r>
            <a:r>
              <a:rPr lang="ar-SA" sz="1600" b="1" i="0" dirty="0">
                <a:solidFill>
                  <a:schemeClr val="accent3">
                    <a:lumMod val="75000"/>
                  </a:schemeClr>
                </a:solidFill>
                <a:effectLst/>
                <a:latin typeface="Segoe UI" panose="020B0502040204020203" pitchFamily="34" charset="0"/>
                <a:ea typeface="+mj-ea"/>
                <a:cs typeface="Arial" panose="020B0604020202020204" pitchFamily="34" charset="0"/>
              </a:rPr>
              <a:t>مذهل</a:t>
            </a:r>
            <a:r>
              <a:rPr lang="ar-SA" sz="1600" b="0" i="0" dirty="0">
                <a:solidFill>
                  <a:schemeClr val="tx1"/>
                </a:solidFill>
                <a:effectLst/>
                <a:latin typeface="Segoe UI" panose="020B0502040204020203" pitchFamily="34" charset="0"/>
                <a:cs typeface="Arial" panose="020B0604020202020204" pitchFamily="34" charset="0"/>
              </a:rPr>
              <a:t> يمتلك موهبة خاصة في ابتكار عوالم</a:t>
            </a: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غامرة</a:t>
            </a: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تثير</a:t>
            </a:r>
            <a:r>
              <a:rPr lang="ar-SA" sz="1600" b="0" i="0" dirty="0">
                <a:solidFill>
                  <a:schemeClr val="tx1"/>
                </a:solidFill>
                <a:effectLst/>
                <a:latin typeface="Segoe UI" panose="020B0502040204020203" pitchFamily="34" charset="0"/>
                <a:cs typeface="Arial" panose="020B0604020202020204" pitchFamily="34" charset="0"/>
              </a:rPr>
              <a:t> الحواس</a:t>
            </a:r>
          </a:p>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وتنقل الأشخاص إلى مكان</a:t>
            </a: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سحري</a:t>
            </a:r>
            <a:r>
              <a:rPr lang="ar-SA" sz="1600" b="0" i="0" dirty="0">
                <a:solidFill>
                  <a:schemeClr val="tx1"/>
                </a:solidFill>
                <a:effectLst/>
                <a:latin typeface="Segoe UI" panose="020B0502040204020203" pitchFamily="34" charset="0"/>
                <a:cs typeface="Arial" panose="020B0604020202020204" pitchFamily="34" charset="0"/>
              </a:rPr>
              <a:t> يبهر العقول.</a:t>
            </a:r>
          </a:p>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باستخدام مزيج من أصوات</a:t>
            </a: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رائعة</a:t>
            </a:r>
            <a:r>
              <a:rPr lang="ar-SA" sz="1600" b="0" i="0" dirty="0">
                <a:solidFill>
                  <a:schemeClr val="tx1"/>
                </a:solidFill>
                <a:effectLst/>
                <a:latin typeface="Segoe UI" panose="020B0502040204020203" pitchFamily="34" charset="0"/>
                <a:cs typeface="Arial" panose="020B0604020202020204" pitchFamily="34" charset="0"/>
              </a:rPr>
              <a:t> ومرئيات</a:t>
            </a: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مذهلة</a:t>
            </a:r>
            <a:r>
              <a:rPr lang="ar-SA" sz="1600" dirty="0">
                <a:solidFill>
                  <a:schemeClr val="accent3">
                    <a:lumMod val="75000"/>
                  </a:schemeClr>
                </a:solidFill>
                <a:latin typeface="Segoe UI" panose="020B0502040204020203" pitchFamily="34" charset="0"/>
                <a:ea typeface="+mj-ea"/>
                <a:cs typeface="Arial" panose="020B0604020202020204" pitchFamily="34" charset="0"/>
              </a:rPr>
              <a:t>،</a:t>
            </a:r>
            <a:r>
              <a:rPr lang="ar-SA" sz="1600" b="0" i="0" dirty="0">
                <a:solidFill>
                  <a:schemeClr val="tx1"/>
                </a:solidFill>
                <a:effectLst/>
                <a:latin typeface="Segoe UI" panose="020B0502040204020203" pitchFamily="34" charset="0"/>
                <a:cs typeface="Arial" panose="020B0604020202020204" pitchFamily="34" charset="0"/>
              </a:rPr>
              <a:t> وتفاصيل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بيئية</a:t>
            </a:r>
            <a:r>
              <a:rPr lang="ar-SA" sz="1600" b="0" i="0" dirty="0">
                <a:solidFill>
                  <a:schemeClr val="tx1"/>
                </a:solidFill>
                <a:effectLst/>
                <a:latin typeface="Segoe UI" panose="020B0502040204020203" pitchFamily="34" charset="0"/>
                <a:cs typeface="Arial" panose="020B0604020202020204" pitchFamily="34" charset="0"/>
              </a:rPr>
              <a:t> مختارة بعناية، تبتكر رحلات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استثنائية</a:t>
            </a:r>
          </a:p>
          <a:p>
            <a:pPr marL="0" indent="0" algn="r">
              <a:spcBef>
                <a:spcPts val="2800"/>
              </a:spcBef>
              <a:buNone/>
            </a:pP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تدهش</a:t>
            </a:r>
            <a:r>
              <a:rPr lang="ar-SA" sz="1600" b="0" i="0" dirty="0">
                <a:solidFill>
                  <a:schemeClr val="tx1"/>
                </a:solidFill>
                <a:effectLst/>
                <a:latin typeface="Segoe UI" panose="020B0502040204020203" pitchFamily="34" charset="0"/>
                <a:cs typeface="Arial" panose="020B0604020202020204" pitchFamily="34" charset="0"/>
              </a:rPr>
              <a:t> وتبهج الجمهور.</a:t>
            </a:r>
          </a:p>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إبداعك لا حدود له وأنت تتوصل إلى أفكار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جريئة</a:t>
            </a:r>
            <a:r>
              <a:rPr lang="ar-SA" sz="1600" b="0" i="0" dirty="0">
                <a:solidFill>
                  <a:schemeClr val="tx1"/>
                </a:solidFill>
                <a:effectLst/>
                <a:latin typeface="Segoe UI" panose="020B0502040204020203" pitchFamily="34" charset="0"/>
                <a:cs typeface="Arial" panose="020B0604020202020204" pitchFamily="34" charset="0"/>
              </a:rPr>
              <a:t> تشعل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الخيال</a:t>
            </a:r>
            <a:r>
              <a:rPr lang="ar-SA" sz="1600" b="0" i="0" dirty="0">
                <a:solidFill>
                  <a:schemeClr val="tx1"/>
                </a:solidFill>
                <a:effectLst/>
                <a:latin typeface="Segoe UI" panose="020B0502040204020203" pitchFamily="34" charset="0"/>
                <a:cs typeface="Arial" panose="020B0604020202020204" pitchFamily="34" charset="0"/>
              </a:rPr>
              <a:t>، مع الاهتمام</a:t>
            </a:r>
          </a:p>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بأدق التفاصيل التي تربط كل شيء معًا.</a:t>
            </a:r>
          </a:p>
          <a:p>
            <a:pPr marL="0" indent="0" algn="r">
              <a:spcBef>
                <a:spcPts val="2800"/>
              </a:spcBef>
              <a:buNone/>
            </a:pPr>
            <a:r>
              <a:rPr lang="ar-SA" sz="1600" b="0" i="0" dirty="0">
                <a:solidFill>
                  <a:schemeClr val="tx1"/>
                </a:solidFill>
                <a:effectLst/>
                <a:latin typeface="Segoe UI" panose="020B0502040204020203" pitchFamily="34" charset="0"/>
                <a:cs typeface="Arial" panose="020B0604020202020204" pitchFamily="34" charset="0"/>
              </a:rPr>
              <a:t>بفضل قدرتك على إشراك الحواس المتعددة، يمكنك خلق لحظات </a:t>
            </a:r>
            <a:r>
              <a:rPr lang="ar-SA" sz="1600" dirty="0">
                <a:solidFill>
                  <a:schemeClr val="accent3">
                    <a:lumMod val="75000"/>
                  </a:schemeClr>
                </a:solidFill>
                <a:latin typeface="Segoe UI" panose="020B0502040204020203" pitchFamily="34" charset="0"/>
                <a:ea typeface="+mj-ea"/>
                <a:cs typeface="Arial" panose="020B0604020202020204" pitchFamily="34" charset="0"/>
              </a:rPr>
              <a:t>لا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تُنسى</a:t>
            </a:r>
            <a:r>
              <a:rPr lang="ar-SA" sz="1600" b="0" i="0" dirty="0">
                <a:solidFill>
                  <a:schemeClr val="tx1"/>
                </a:solidFill>
                <a:effectLst/>
                <a:latin typeface="Segoe UI" panose="020B0502040204020203" pitchFamily="34" charset="0"/>
                <a:cs typeface="Arial" panose="020B0604020202020204" pitchFamily="34" charset="0"/>
              </a:rPr>
              <a:t> تغمر الأشخاص في</a:t>
            </a:r>
          </a:p>
          <a:p>
            <a:pPr marL="0" indent="0" algn="r">
              <a:spcBef>
                <a:spcPts val="2800"/>
              </a:spcBef>
              <a:buNone/>
            </a:pPr>
            <a:r>
              <a:rPr lang="ar-SA" sz="1600" dirty="0">
                <a:solidFill>
                  <a:schemeClr val="accent3">
                    <a:lumMod val="75000"/>
                  </a:schemeClr>
                </a:solidFill>
                <a:latin typeface="Segoe UI" panose="020B0502040204020203" pitchFamily="34" charset="0"/>
                <a:ea typeface="+mj-ea"/>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سيمفونية</a:t>
            </a:r>
            <a:r>
              <a:rPr lang="ar-SA" sz="1600" b="0" i="0" dirty="0">
                <a:solidFill>
                  <a:schemeClr val="tx1"/>
                </a:solidFill>
                <a:effectLst/>
                <a:latin typeface="Segoe UI" panose="020B0502040204020203" pitchFamily="34" charset="0"/>
                <a:cs typeface="Arial" panose="020B0604020202020204" pitchFamily="34" charset="0"/>
              </a:rPr>
              <a:t> حسية مذهلة، تتركهم </a:t>
            </a:r>
            <a:r>
              <a:rPr lang="ar-SA" sz="1600" b="1" dirty="0">
                <a:solidFill>
                  <a:schemeClr val="accent3">
                    <a:lumMod val="75000"/>
                  </a:schemeClr>
                </a:solidFill>
                <a:latin typeface="Segoe UI" panose="020B0502040204020203" pitchFamily="34" charset="0"/>
                <a:ea typeface="+mj-ea"/>
                <a:cs typeface="Arial" panose="020B0604020202020204" pitchFamily="34" charset="0"/>
              </a:rPr>
              <a:t>مندهشين</a:t>
            </a:r>
            <a:r>
              <a:rPr lang="ar-SA" sz="1600" i="0" dirty="0">
                <a:solidFill>
                  <a:schemeClr val="accent3">
                    <a:lumMod val="75000"/>
                  </a:schemeClr>
                </a:solidFill>
                <a:effectLst/>
                <a:latin typeface="Segoe UI" panose="020B0502040204020203" pitchFamily="34" charset="0"/>
                <a:cs typeface="Arial" panose="020B0604020202020204" pitchFamily="34" charset="0"/>
              </a:rPr>
              <a:t> </a:t>
            </a:r>
            <a:r>
              <a:rPr lang="ar-SA" sz="1600" b="1" i="0" dirty="0">
                <a:solidFill>
                  <a:schemeClr val="accent3">
                    <a:lumMod val="75000"/>
                  </a:schemeClr>
                </a:solidFill>
                <a:effectLst/>
                <a:latin typeface="Segoe UI" panose="020B0502040204020203" pitchFamily="34" charset="0"/>
                <a:cs typeface="Arial" panose="020B0604020202020204" pitchFamily="34" charset="0"/>
              </a:rPr>
              <a:t>و</a:t>
            </a:r>
            <a:r>
              <a:rPr lang="ar-SA" sz="1600" b="1" dirty="0">
                <a:solidFill>
                  <a:schemeClr val="accent3">
                    <a:lumMod val="75000"/>
                  </a:schemeClr>
                </a:solidFill>
                <a:latin typeface="Segoe UI" panose="020B0502040204020203" pitchFamily="34" charset="0"/>
                <a:ea typeface="+mj-ea"/>
                <a:cs typeface="Arial" panose="020B0604020202020204" pitchFamily="34" charset="0"/>
              </a:rPr>
              <a:t>سعداء</a:t>
            </a:r>
            <a:r>
              <a:rPr lang="ar-SA" sz="1600" i="0" dirty="0">
                <a:solidFill>
                  <a:schemeClr val="tx1"/>
                </a:solidFill>
                <a:effectLst/>
                <a:latin typeface="Segoe UI" panose="020B0502040204020203" pitchFamily="34" charset="0"/>
                <a:cs typeface="Arial" panose="020B0604020202020204" pitchFamily="34" charset="0"/>
              </a:rPr>
              <a:t>، </a:t>
            </a:r>
            <a:r>
              <a:rPr lang="ar-SA" sz="1600" b="0" i="0" dirty="0">
                <a:solidFill>
                  <a:schemeClr val="tx1"/>
                </a:solidFill>
                <a:effectLst/>
                <a:latin typeface="Segoe UI" panose="020B0502040204020203" pitchFamily="34" charset="0"/>
                <a:cs typeface="Arial" panose="020B0604020202020204" pitchFamily="34" charset="0"/>
              </a:rPr>
              <a:t>ومتحمسين للمزيد. وبهذا، ستساعد في إنشاء تجربة جديدة</a:t>
            </a:r>
            <a:r>
              <a:rPr lang="en-US" sz="1600" b="0" i="0" dirty="0">
                <a:solidFill>
                  <a:schemeClr val="tx1"/>
                </a:solidFill>
                <a:effectLst/>
                <a:latin typeface="Segoe UI" panose="020B0502040204020203" pitchFamily="34" charset="0"/>
                <a:cs typeface="Arial" panose="020B0604020202020204" pitchFamily="34" charset="0"/>
              </a:rPr>
              <a:t> </a:t>
            </a:r>
            <a:r>
              <a:rPr lang="ar-SA" sz="1600" b="1" dirty="0">
                <a:solidFill>
                  <a:schemeClr val="accent3">
                    <a:lumMod val="75000"/>
                  </a:schemeClr>
                </a:solidFill>
                <a:latin typeface="Segoe UI" panose="020B0502040204020203" pitchFamily="34" charset="0"/>
                <a:ea typeface="+mj-ea"/>
                <a:cs typeface="Arial" panose="020B0604020202020204" pitchFamily="34" charset="0"/>
              </a:rPr>
              <a:t>ومثيرة</a:t>
            </a:r>
            <a:r>
              <a:rPr lang="ar-SA" sz="1600" b="0" i="0" dirty="0">
                <a:solidFill>
                  <a:schemeClr val="tx1"/>
                </a:solidFill>
                <a:effectLst/>
                <a:latin typeface="Segoe UI" panose="020B0502040204020203" pitchFamily="34" charset="0"/>
                <a:cs typeface="Arial" panose="020B0604020202020204" pitchFamily="34" charset="0"/>
              </a:rPr>
              <a:t>.</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2</a:t>
            </a:r>
            <a:r>
              <a:rPr lang="ar-SA" b="1" dirty="0">
                <a:cs typeface="Arial" panose="020B0604020202020204" pitchFamily="34" charset="0"/>
              </a:rPr>
              <a:t>: مثال على مطالبة مستندة إلى دور محدد</a:t>
            </a:r>
          </a:p>
        </p:txBody>
      </p:sp>
      <p:sp>
        <p:nvSpPr>
          <p:cNvPr id="5" name="TextBox 4">
            <a:extLst>
              <a:ext uri="{FF2B5EF4-FFF2-40B4-BE49-F238E27FC236}">
                <a16:creationId xmlns:a16="http://schemas.microsoft.com/office/drawing/2014/main" id="{E8892B37-0277-4035-D598-79E983C407F7}"/>
              </a:ext>
            </a:extLst>
          </p:cNvPr>
          <p:cNvSpPr txBox="1"/>
          <p:nvPr/>
        </p:nvSpPr>
        <p:spPr>
          <a:xfrm>
            <a:off x="6789155" y="1534780"/>
            <a:ext cx="335028" cy="184666"/>
          </a:xfrm>
          <a:prstGeom prst="rect">
            <a:avLst/>
          </a:prstGeom>
          <a:noFill/>
        </p:spPr>
        <p:txBody>
          <a:bodyPr wrap="none" lIns="0" tIns="0" rIns="0" bIns="0" rtlCol="0">
            <a:spAutoFit/>
          </a:bodyPr>
          <a:lstStyle/>
          <a:p>
            <a:pPr defTabSz="932742">
              <a:spcBef>
                <a:spcPct val="0"/>
              </a:spcBef>
              <a:buSzPct val="90000"/>
            </a:pPr>
            <a:r>
              <a:rPr lang="ar-SA" sz="12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(صفة)</a:t>
            </a:r>
          </a:p>
        </p:txBody>
      </p:sp>
      <p:sp>
        <p:nvSpPr>
          <p:cNvPr id="6" name="TextBox 5">
            <a:extLst>
              <a:ext uri="{FF2B5EF4-FFF2-40B4-BE49-F238E27FC236}">
                <a16:creationId xmlns:a16="http://schemas.microsoft.com/office/drawing/2014/main" id="{163F77BC-335D-5AAB-5C81-23437BF275E7}"/>
              </a:ext>
            </a:extLst>
          </p:cNvPr>
          <p:cNvSpPr txBox="1"/>
          <p:nvPr/>
        </p:nvSpPr>
        <p:spPr>
          <a:xfrm>
            <a:off x="7162847" y="1534780"/>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7" name="TextBox 6">
            <a:extLst>
              <a:ext uri="{FF2B5EF4-FFF2-40B4-BE49-F238E27FC236}">
                <a16:creationId xmlns:a16="http://schemas.microsoft.com/office/drawing/2014/main" id="{2858EB2E-8539-4CB9-DE67-F241B57C7468}"/>
              </a:ext>
            </a:extLst>
          </p:cNvPr>
          <p:cNvSpPr txBox="1"/>
          <p:nvPr/>
        </p:nvSpPr>
        <p:spPr>
          <a:xfrm>
            <a:off x="9942982" y="1534780"/>
            <a:ext cx="28373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(فعل)</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9348568" y="2137870"/>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8" name="TextBox 7">
            <a:extLst>
              <a:ext uri="{FF2B5EF4-FFF2-40B4-BE49-F238E27FC236}">
                <a16:creationId xmlns:a16="http://schemas.microsoft.com/office/drawing/2014/main" id="{C8A9D430-DD99-7BC9-CB48-70190EEE7001}"/>
              </a:ext>
            </a:extLst>
          </p:cNvPr>
          <p:cNvSpPr txBox="1"/>
          <p:nvPr/>
        </p:nvSpPr>
        <p:spPr>
          <a:xfrm>
            <a:off x="5004256" y="2730163"/>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7290652" y="2730163"/>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10" name="TextBox 9">
            <a:extLst>
              <a:ext uri="{FF2B5EF4-FFF2-40B4-BE49-F238E27FC236}">
                <a16:creationId xmlns:a16="http://schemas.microsoft.com/office/drawing/2014/main" id="{8BA95181-1CE6-4BEE-D9E4-FEBE02180473}"/>
              </a:ext>
            </a:extLst>
          </p:cNvPr>
          <p:cNvSpPr txBox="1"/>
          <p:nvPr/>
        </p:nvSpPr>
        <p:spPr>
          <a:xfrm>
            <a:off x="8369400" y="2730163"/>
            <a:ext cx="285335"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(اسم)</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9377480" y="2730163"/>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13" name="TextBox 12">
            <a:extLst>
              <a:ext uri="{FF2B5EF4-FFF2-40B4-BE49-F238E27FC236}">
                <a16:creationId xmlns:a16="http://schemas.microsoft.com/office/drawing/2014/main" id="{8EEBEE57-0C02-6A2A-EA3D-175B58BFE62F}"/>
              </a:ext>
            </a:extLst>
          </p:cNvPr>
          <p:cNvSpPr txBox="1"/>
          <p:nvPr/>
        </p:nvSpPr>
        <p:spPr>
          <a:xfrm>
            <a:off x="11121660" y="3318668"/>
            <a:ext cx="28373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(فعل)</a:t>
            </a:r>
          </a:p>
        </p:txBody>
      </p:sp>
      <p:sp>
        <p:nvSpPr>
          <p:cNvPr id="14" name="TextBox 13">
            <a:extLst>
              <a:ext uri="{FF2B5EF4-FFF2-40B4-BE49-F238E27FC236}">
                <a16:creationId xmlns:a16="http://schemas.microsoft.com/office/drawing/2014/main" id="{64D05291-86C5-2855-3AEE-091602602539}"/>
              </a:ext>
            </a:extLst>
          </p:cNvPr>
          <p:cNvSpPr txBox="1"/>
          <p:nvPr/>
        </p:nvSpPr>
        <p:spPr>
          <a:xfrm>
            <a:off x="7536539" y="3946777"/>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15" name="TextBox 14">
            <a:extLst>
              <a:ext uri="{FF2B5EF4-FFF2-40B4-BE49-F238E27FC236}">
                <a16:creationId xmlns:a16="http://schemas.microsoft.com/office/drawing/2014/main" id="{654B1552-6F31-D1F4-7703-0A8BD60E288F}"/>
              </a:ext>
            </a:extLst>
          </p:cNvPr>
          <p:cNvSpPr txBox="1"/>
          <p:nvPr/>
        </p:nvSpPr>
        <p:spPr>
          <a:xfrm>
            <a:off x="8369400" y="3946777"/>
            <a:ext cx="285335"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a:latin typeface="Segoe UI" panose="020B0502040204020203" pitchFamily="34" charset="0"/>
                <a:cs typeface="Arial" panose="020B0604020202020204" pitchFamily="34" charset="0"/>
              </a:rPr>
              <a:t>(اسم)</a:t>
            </a:r>
          </a:p>
        </p:txBody>
      </p:sp>
      <p:sp>
        <p:nvSpPr>
          <p:cNvPr id="16" name="TextBox 15">
            <a:extLst>
              <a:ext uri="{FF2B5EF4-FFF2-40B4-BE49-F238E27FC236}">
                <a16:creationId xmlns:a16="http://schemas.microsoft.com/office/drawing/2014/main" id="{5E22F52D-73B0-94A8-98A3-34C0923B0FE2}"/>
              </a:ext>
            </a:extLst>
          </p:cNvPr>
          <p:cNvSpPr txBox="1"/>
          <p:nvPr/>
        </p:nvSpPr>
        <p:spPr>
          <a:xfrm>
            <a:off x="6928789" y="5158333"/>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20" name="TextBox 19">
            <a:extLst>
              <a:ext uri="{FF2B5EF4-FFF2-40B4-BE49-F238E27FC236}">
                <a16:creationId xmlns:a16="http://schemas.microsoft.com/office/drawing/2014/main" id="{2BA86A87-5339-8D65-D838-6EEE604E1100}"/>
              </a:ext>
            </a:extLst>
          </p:cNvPr>
          <p:cNvSpPr txBox="1"/>
          <p:nvPr/>
        </p:nvSpPr>
        <p:spPr>
          <a:xfrm>
            <a:off x="4162002" y="5755531"/>
            <a:ext cx="285335"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(اسم)</a:t>
            </a:r>
          </a:p>
        </p:txBody>
      </p:sp>
      <p:sp>
        <p:nvSpPr>
          <p:cNvPr id="25" name="TextBox 24">
            <a:extLst>
              <a:ext uri="{FF2B5EF4-FFF2-40B4-BE49-F238E27FC236}">
                <a16:creationId xmlns:a16="http://schemas.microsoft.com/office/drawing/2014/main" id="{04C11DA8-11A9-34DF-15E2-E72F35C61CEE}"/>
              </a:ext>
            </a:extLst>
          </p:cNvPr>
          <p:cNvSpPr txBox="1"/>
          <p:nvPr/>
        </p:nvSpPr>
        <p:spPr>
          <a:xfrm>
            <a:off x="9067091" y="5755531"/>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26" name="TextBox 25">
            <a:extLst>
              <a:ext uri="{FF2B5EF4-FFF2-40B4-BE49-F238E27FC236}">
                <a16:creationId xmlns:a16="http://schemas.microsoft.com/office/drawing/2014/main" id="{9D936588-2D47-B67A-C799-337B8099B8DC}"/>
              </a:ext>
            </a:extLst>
          </p:cNvPr>
          <p:cNvSpPr txBox="1"/>
          <p:nvPr/>
        </p:nvSpPr>
        <p:spPr>
          <a:xfrm>
            <a:off x="10954146" y="5755531"/>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8447338" y="5755531"/>
            <a:ext cx="335028"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ar-SA" b="1" dirty="0">
                <a:latin typeface="Segoe UI" panose="020B0502040204020203" pitchFamily="34" charset="0"/>
                <a:cs typeface="Arial" panose="020B0604020202020204" pitchFamily="34" charset="0"/>
              </a:rPr>
              <a:t>(صفة)</a:t>
            </a:r>
          </a:p>
        </p:txBody>
      </p:sp>
      <p:sp>
        <p:nvSpPr>
          <p:cNvPr id="9" name="TextBox 8">
            <a:extLst>
              <a:ext uri="{FF2B5EF4-FFF2-40B4-BE49-F238E27FC236}">
                <a16:creationId xmlns:a16="http://schemas.microsoft.com/office/drawing/2014/main" id="{5B0B48AB-5D27-A80C-F907-0209E5554351}"/>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ar-SA" b="1" dirty="0">
                <a:latin typeface="Segoe UI" panose="020B0502040204020203" pitchFamily="34" charset="0"/>
                <a:cs typeface="Arial" panose="020B0604020202020204" pitchFamily="34" charset="0"/>
              </a:rPr>
              <a:t>الوحدة </a:t>
            </a:r>
            <a:r>
              <a:rPr lang="en-US" b="1" noProof="0" dirty="0">
                <a:cs typeface="Arial" panose="020B0604020202020204" pitchFamily="34" charset="0"/>
              </a:rPr>
              <a:t>2</a:t>
            </a:r>
            <a:r>
              <a:rPr lang="ar-SA" b="1" dirty="0">
                <a:latin typeface="Segoe UI" panose="020B0502040204020203" pitchFamily="34" charset="0"/>
                <a:cs typeface="Arial" panose="020B0604020202020204" pitchFamily="34" charset="0"/>
              </a:rPr>
              <a:t>: حدد فكرتك</a:t>
            </a: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10814277"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7357992"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532777" y="2783694"/>
            <a:ext cx="3899221" cy="2144177"/>
          </a:xfrm>
          <a:prstGeom prst="rect">
            <a:avLst/>
          </a:prstGeom>
          <a:noFill/>
        </p:spPr>
        <p:txBody>
          <a:bodyPr vert="horz" wrap="square" lIns="0" tIns="0" rIns="0" bIns="0" rtlCol="0" anchor="t">
            <a:spAutoFit/>
          </a:bodyPr>
          <a:lstStyle/>
          <a:p>
            <a:pPr>
              <a:spcAft>
                <a:spcPts val="1600"/>
              </a:spcAft>
            </a:pPr>
            <a:r>
              <a:rPr lang="ar-SA" sz="1800" dirty="0">
                <a:latin typeface="Segoe UI" panose="020B0502040204020203" pitchFamily="34" charset="0"/>
                <a:cs typeface="Arial" panose="020B0604020202020204" pitchFamily="34" charset="0"/>
              </a:rPr>
              <a:t>لدي فكرة أرغب في العمل عليها لهذا المشروع، وسأقدم بعض النقاط الأساسية. هل يمكنك مساعدتي في إنشاء فقرة بأسلوب تسويقي للسفر مع التأكيد على التفاصيل التي تجعل هذه الفكرة تتحول لواقع ملموس؟</a:t>
            </a:r>
          </a:p>
          <a:p>
            <a:pPr>
              <a:spcAft>
                <a:spcPts val="1200"/>
              </a:spcAft>
            </a:pPr>
            <a:r>
              <a:rPr lang="ar-SA" sz="1800" dirty="0">
                <a:latin typeface="Segoe UI" panose="020B0502040204020203" pitchFamily="34" charset="0"/>
                <a:cs typeface="Arial" panose="020B0604020202020204" pitchFamily="34" charset="0"/>
              </a:rPr>
              <a:t>يجب أن تتناول النقاط التالية. لا تعطي هذه الوجهة اسمًا. ركِّز على ما يجعل هذه الوجهة فريدة من نوعها. سنقوم بتسمية هذه التجربة لاحقًا.</a:t>
            </a:r>
          </a:p>
        </p:txBody>
      </p:sp>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990648"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10744648"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959017"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a:latin typeface="Segoe UI" panose="020B0502040204020203" pitchFamily="34" charset="0"/>
              <a:cs typeface="Arial" panose="020B0604020202020204" pitchFamily="34" charset="0"/>
            </a:endParaRPr>
          </a:p>
        </p:txBody>
      </p:sp>
      <p:pic>
        <p:nvPicPr>
          <p:cNvPr id="13" name="Picture 12">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18"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465787"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19"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88263" y="1492303"/>
            <a:ext cx="6339678" cy="1872307"/>
          </a:xfrm>
          <a:prstGeom prst="rect">
            <a:avLst/>
          </a:prstGeom>
        </p:spPr>
        <p:txBody>
          <a:bodyPr vert="horz" wrap="square" lIns="0" tIns="0" rIns="0" bIns="0" rtlCol="0">
            <a:spAutoFit/>
          </a:bodyPr>
          <a:lstStyle>
            <a:lvl1pPr marL="137160" marR="0" indent="-137160" algn="r" defTabSz="932742" rtl="1"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r" defTabSz="932742" rtl="1"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r" defTabSz="932742" rtl="1"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r" defTabSz="932742" rtl="1"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r" defTabSz="932742" rtl="1"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ar-SA" sz="1400" dirty="0">
                <a:latin typeface="Segoe UI" panose="020B0502040204020203" pitchFamily="34" charset="0"/>
                <a:cs typeface="Arial" panose="020B0604020202020204" pitchFamily="34" charset="0"/>
              </a:rPr>
              <a:t>تجربة وجهة جديدة</a:t>
            </a:r>
          </a:p>
          <a:p>
            <a:pPr marL="152400" indent="-152400">
              <a:lnSpc>
                <a:spcPct val="100000"/>
              </a:lnSpc>
              <a:spcAft>
                <a:spcPts val="1800"/>
              </a:spcAft>
              <a:buClr>
                <a:schemeClr val="tx1"/>
              </a:buClr>
              <a:buSzPct val="100000"/>
            </a:pPr>
            <a:r>
              <a:rPr lang="ar-SA" sz="1400" b="1" dirty="0">
                <a:solidFill>
                  <a:schemeClr val="accent3">
                    <a:lumMod val="75000"/>
                  </a:schemeClr>
                </a:solidFill>
                <a:latin typeface="Segoe UI" panose="020B0502040204020203" pitchFamily="34" charset="0"/>
                <a:cs typeface="Arial" panose="020B0604020202020204" pitchFamily="34" charset="0"/>
              </a:rPr>
              <a:t>مطعم دافئ ومنعزل يقع في أعماق الغابة</a:t>
            </a:r>
          </a:p>
          <a:p>
            <a:pPr marL="152400" indent="-152400">
              <a:lnSpc>
                <a:spcPct val="100000"/>
              </a:lnSpc>
              <a:spcAft>
                <a:spcPts val="1800"/>
              </a:spcAft>
              <a:buClr>
                <a:schemeClr val="tx1"/>
              </a:buClr>
              <a:buSzPct val="100000"/>
            </a:pPr>
            <a:r>
              <a:rPr lang="ar-SA" sz="1400" dirty="0">
                <a:latin typeface="Segoe UI" panose="020B0502040204020203" pitchFamily="34" charset="0"/>
                <a:cs typeface="Arial" panose="020B0604020202020204" pitchFamily="34" charset="0"/>
              </a:rPr>
              <a:t>هذا </a:t>
            </a:r>
            <a:r>
              <a:rPr lang="ar-SA" sz="1400" b="1" dirty="0">
                <a:solidFill>
                  <a:schemeClr val="accent3">
                    <a:lumMod val="75000"/>
                  </a:schemeClr>
                </a:solidFill>
                <a:latin typeface="Segoe UI" panose="020B0502040204020203" pitchFamily="34" charset="0"/>
                <a:cs typeface="Arial" panose="020B0604020202020204" pitchFamily="34" charset="0"/>
              </a:rPr>
              <a:t>المطعم مرتفع فوق سطح الأرض ومبني بين أغصان الأشجار</a:t>
            </a:r>
          </a:p>
          <a:p>
            <a:pPr marL="152400" indent="-152400">
              <a:lnSpc>
                <a:spcPct val="100000"/>
              </a:lnSpc>
              <a:spcAft>
                <a:spcPts val="1800"/>
              </a:spcAft>
              <a:buClr>
                <a:schemeClr val="tx1"/>
              </a:buClr>
              <a:buSzPct val="100000"/>
            </a:pPr>
            <a:r>
              <a:rPr lang="ar-SA" sz="1400" dirty="0">
                <a:latin typeface="Segoe UI" panose="020B0502040204020203" pitchFamily="34" charset="0"/>
                <a:cs typeface="Arial" panose="020B0604020202020204" pitchFamily="34" charset="0"/>
              </a:rPr>
              <a:t> من الناحية الجمالية، فهو يجمع بين </a:t>
            </a:r>
            <a:r>
              <a:rPr lang="ar-SA" sz="1400" b="1" dirty="0">
                <a:solidFill>
                  <a:schemeClr val="accent3">
                    <a:lumMod val="75000"/>
                  </a:schemeClr>
                </a:solidFill>
                <a:latin typeface="Segoe UI" panose="020B0502040204020203" pitchFamily="34" charset="0"/>
                <a:cs typeface="Arial" panose="020B0604020202020204" pitchFamily="34" charset="0"/>
              </a:rPr>
              <a:t>الطبيعة العضوية والوجهة الحصرية التي تُدخَل بالدعوة فقط</a:t>
            </a:r>
          </a:p>
          <a:p>
            <a:pPr marL="152400" indent="-152400">
              <a:lnSpc>
                <a:spcPct val="100000"/>
              </a:lnSpc>
              <a:spcAft>
                <a:spcPts val="1800"/>
              </a:spcAft>
              <a:buClr>
                <a:schemeClr val="tx1"/>
              </a:buClr>
              <a:buSzPct val="100000"/>
            </a:pPr>
            <a:r>
              <a:rPr lang="ar-SA" sz="1400" b="1" dirty="0">
                <a:solidFill>
                  <a:schemeClr val="accent3">
                    <a:lumMod val="75000"/>
                  </a:schemeClr>
                </a:solidFill>
                <a:latin typeface="Segoe UI" panose="020B0502040204020203" pitchFamily="34" charset="0"/>
                <a:cs typeface="Arial" panose="020B0604020202020204" pitchFamily="34" charset="0"/>
              </a:rPr>
              <a:t>غامض ومخفي</a:t>
            </a:r>
          </a:p>
        </p:txBody>
      </p:sp>
      <p:sp>
        <p:nvSpPr>
          <p:cNvPr id="31" name="TextBox 30">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4497142" y="2047392"/>
            <a:ext cx="349455" cy="153888"/>
          </a:xfrm>
          <a:prstGeom prst="rect">
            <a:avLst/>
          </a:prstGeom>
          <a:noFill/>
        </p:spPr>
        <p:txBody>
          <a:bodyPr wrap="none" lIns="0" tIns="0" rIns="0" bIns="0" rtlCol="0" anchor="ctr">
            <a:spAutoFit/>
          </a:bodyPr>
          <a:lstStyle/>
          <a:p>
            <a:pPr defTabSz="932742">
              <a:spcBef>
                <a:spcPct val="0"/>
              </a:spcBef>
              <a:buSzPct val="90000"/>
            </a:pPr>
            <a:r>
              <a:rPr lang="ar-SA" sz="1000" b="1">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(صفات)</a:t>
            </a:r>
          </a:p>
        </p:txBody>
      </p:sp>
      <p:sp>
        <p:nvSpPr>
          <p:cNvPr id="33" name="TextBox 32">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5537294" y="2047392"/>
            <a:ext cx="285335" cy="153888"/>
          </a:xfrm>
          <a:prstGeom prst="rect">
            <a:avLst/>
          </a:prstGeom>
          <a:noFill/>
        </p:spPr>
        <p:txBody>
          <a:bodyPr wrap="none" lIns="0" tIns="0" rIns="0" bIns="0" rtlCol="0" anchor="ctr">
            <a:spAutoFit/>
          </a:bodyPr>
          <a:lstStyle/>
          <a:p>
            <a:pP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(مكان)</a:t>
            </a:r>
          </a:p>
        </p:txBody>
      </p:sp>
      <p:sp>
        <p:nvSpPr>
          <p:cNvPr id="34" name="TextBox 33">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6512039" y="2047392"/>
            <a:ext cx="296556" cy="153888"/>
          </a:xfrm>
          <a:prstGeom prst="rect">
            <a:avLst/>
          </a:prstGeom>
          <a:noFill/>
        </p:spPr>
        <p:txBody>
          <a:bodyPr wrap="none" lIns="0" tIns="0" rIns="0" bIns="0" rtlCol="0" anchor="ctr">
            <a:spAutoFit/>
          </a:bodyPr>
          <a:lstStyle/>
          <a:p>
            <a:pP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(موقع)</a:t>
            </a:r>
          </a:p>
        </p:txBody>
      </p:sp>
      <p:sp>
        <p:nvSpPr>
          <p:cNvPr id="36" name="TextBox 3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3528470" y="2481276"/>
            <a:ext cx="392736" cy="153888"/>
          </a:xfrm>
          <a:prstGeom prst="rect">
            <a:avLst/>
          </a:prstGeom>
          <a:noFill/>
        </p:spPr>
        <p:txBody>
          <a:bodyPr wrap="square" lIns="0" tIns="0" rIns="0" bIns="0" rtlCol="0" anchor="ctr">
            <a:spAutoFit/>
          </a:bodyPr>
          <a:lstStyle/>
          <a:p>
            <a:pPr algn="ct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(مكان)</a:t>
            </a:r>
          </a:p>
        </p:txBody>
      </p:sp>
      <p:sp>
        <p:nvSpPr>
          <p:cNvPr id="37" name="TextBox 3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5715097" y="2481276"/>
            <a:ext cx="586699" cy="153888"/>
          </a:xfrm>
          <a:prstGeom prst="rect">
            <a:avLst/>
          </a:prstGeom>
          <a:noFill/>
        </p:spPr>
        <p:txBody>
          <a:bodyPr wrap="square" lIns="0" tIns="0" rIns="0" bIns="0" rtlCol="0" anchor="ctr">
            <a:spAutoFit/>
          </a:bodyPr>
          <a:lstStyle/>
          <a:p>
            <a:pPr algn="ct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(موقع)</a:t>
            </a:r>
          </a:p>
        </p:txBody>
      </p:sp>
      <p:sp>
        <p:nvSpPr>
          <p:cNvPr id="38" name="TextBox 37">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3320079" y="2907920"/>
            <a:ext cx="1202253" cy="153888"/>
          </a:xfrm>
          <a:prstGeom prst="rect">
            <a:avLst/>
          </a:prstGeom>
          <a:noFill/>
        </p:spPr>
        <p:txBody>
          <a:bodyPr wrap="square" lIns="0" tIns="0" rIns="0" bIns="0" rtlCol="0" anchor="ctr">
            <a:spAutoFit/>
          </a:bodyPr>
          <a:lstStyle/>
          <a:p>
            <a:pPr algn="ct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(سمة أو طابع)</a:t>
            </a:r>
          </a:p>
        </p:txBody>
      </p:sp>
      <p:sp>
        <p:nvSpPr>
          <p:cNvPr id="39" name="TextBox 38">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6169087" y="3339503"/>
            <a:ext cx="628378" cy="153888"/>
          </a:xfrm>
          <a:prstGeom prst="rect">
            <a:avLst/>
          </a:prstGeom>
          <a:noFill/>
        </p:spPr>
        <p:txBody>
          <a:bodyPr wrap="square" lIns="0" tIns="0" rIns="0" bIns="0" rtlCol="0">
            <a:spAutoFit/>
          </a:bodyPr>
          <a:lstStyle/>
          <a:p>
            <a:pPr algn="ctr" defTabSz="932742">
              <a:spcBef>
                <a:spcPct val="0"/>
              </a:spcBef>
              <a:buSzPct val="90000"/>
            </a:pPr>
            <a:r>
              <a:rPr lang="ar-SA" sz="1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(صفة)</a:t>
            </a:r>
          </a:p>
        </p:txBody>
      </p:sp>
      <p:graphicFrame>
        <p:nvGraphicFramePr>
          <p:cNvPr id="43" name="Table 42">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319853146"/>
              </p:ext>
            </p:extLst>
          </p:nvPr>
        </p:nvGraphicFramePr>
        <p:xfrm>
          <a:off x="588263" y="3763804"/>
          <a:ext cx="6339678" cy="2423160"/>
        </p:xfrm>
        <a:graphic>
          <a:graphicData uri="http://schemas.openxmlformats.org/drawingml/2006/table">
            <a:tbl>
              <a:tblPr firstRow="1" firstCol="1" bandRow="1"/>
              <a:tblGrid>
                <a:gridCol w="2113226">
                  <a:extLst>
                    <a:ext uri="{9D8B030D-6E8A-4147-A177-3AD203B41FA5}">
                      <a16:colId xmlns:a16="http://schemas.microsoft.com/office/drawing/2014/main" val="2687655815"/>
                    </a:ext>
                  </a:extLst>
                </a:gridCol>
                <a:gridCol w="2113226">
                  <a:extLst>
                    <a:ext uri="{9D8B030D-6E8A-4147-A177-3AD203B41FA5}">
                      <a16:colId xmlns:a16="http://schemas.microsoft.com/office/drawing/2014/main" val="3884387448"/>
                    </a:ext>
                  </a:extLst>
                </a:gridCol>
                <a:gridCol w="2113226">
                  <a:extLst>
                    <a:ext uri="{9D8B030D-6E8A-4147-A177-3AD203B41FA5}">
                      <a16:colId xmlns:a16="http://schemas.microsoft.com/office/drawing/2014/main" val="3740491030"/>
                    </a:ext>
                  </a:extLst>
                </a:gridCol>
              </a:tblGrid>
              <a:tr h="0">
                <a:tc>
                  <a:txBody>
                    <a:bodyPr/>
                    <a:lstStyle/>
                    <a:p>
                      <a:pPr marL="0" marR="0" algn="r">
                        <a:spcAft>
                          <a:spcPts val="200"/>
                        </a:spcAft>
                        <a:tabLst>
                          <a:tab pos="1079500" algn="l"/>
                        </a:tabLst>
                      </a:pPr>
                      <a:r>
                        <a:rPr lang="ar-SA" sz="1200" b="1" baseline="0" dirty="0">
                          <a:solidFill>
                            <a:schemeClr val="tx1"/>
                          </a:solidFill>
                          <a:effectLst/>
                          <a:latin typeface="Segoe UI" panose="020B0502040204020203" pitchFamily="34" charset="0"/>
                          <a:cs typeface="Arial" panose="020B0604020202020204" pitchFamily="34" charset="0"/>
                        </a:rPr>
                        <a:t>موقع</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r">
                        <a:spcAft>
                          <a:spcPts val="200"/>
                        </a:spcAft>
                        <a:tabLst>
                          <a:tab pos="1079500" algn="l"/>
                        </a:tabLst>
                      </a:pPr>
                      <a:r>
                        <a:rPr lang="ar-SA" sz="1200" b="1" baseline="0" dirty="0">
                          <a:solidFill>
                            <a:schemeClr val="tx1"/>
                          </a:solidFill>
                          <a:effectLst/>
                          <a:latin typeface="Segoe UI" panose="020B0502040204020203" pitchFamily="34" charset="0"/>
                          <a:cs typeface="Arial" panose="020B0604020202020204" pitchFamily="34" charset="0"/>
                        </a:rPr>
                        <a:t>سمة أو طابع</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r">
                        <a:spcAft>
                          <a:spcPts val="200"/>
                        </a:spcAft>
                        <a:tabLst>
                          <a:tab pos="1079500" algn="l"/>
                        </a:tabLst>
                      </a:pPr>
                      <a:r>
                        <a:rPr lang="ar-SA" sz="1200" b="1" baseline="0" dirty="0">
                          <a:solidFill>
                            <a:schemeClr val="tx1">
                              <a:lumMod val="95000"/>
                              <a:lumOff val="5000"/>
                            </a:schemeClr>
                          </a:solidFill>
                          <a:effectLst/>
                          <a:latin typeface="Segoe UI" panose="020B0502040204020203" pitchFamily="34" charset="0"/>
                          <a:cs typeface="Arial" panose="020B0604020202020204" pitchFamily="34" charset="0"/>
                        </a:rPr>
                        <a:t>أماكن شائعة</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على قمة جبل</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في واحة صحراوية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داخل بركان</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على جزيرة عائمة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في مدينة مزدحمة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في تندرا جليدية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على سفينة قراصنة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في غابة سحرية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على كوكب آخر</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داخل كهف مخفي</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خيال بخاري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خيال سيبراني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كلاسيكي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حدنوية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ريفي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حكايات خرافية</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 صناعي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استوائي</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عصر الفضاء</a:t>
                      </a:r>
                    </a:p>
                    <a:p>
                      <a:pPr marL="152400" marR="0" lvl="0" indent="-152400" algn="r" defTabSz="932742" rtl="1" eaLnBrk="1" latinLnBrk="0" hangingPunct="1">
                        <a:spcAft>
                          <a:spcPts val="200"/>
                        </a:spcAft>
                        <a:buSzPct val="100000"/>
                        <a:buFont typeface="Arial" panose="020B0604020202020204" pitchFamily="34" charset="0"/>
                        <a:buChar char="•"/>
                        <a:tabLst>
                          <a:tab pos="457200" algn="l"/>
                          <a:tab pos="1079500" algn="l"/>
                        </a:tabLst>
                      </a:pPr>
                      <a:r>
                        <a:rPr lang="ar-SA" sz="1200" baseline="0" dirty="0">
                          <a:solidFill>
                            <a:schemeClr val="tx1"/>
                          </a:solidFill>
                          <a:effectLst/>
                          <a:latin typeface="Segoe UI" panose="020B0502040204020203" pitchFamily="34" charset="0"/>
                          <a:ea typeface="+mn-ea"/>
                          <a:cs typeface="Arial" panose="020B0604020202020204" pitchFamily="34" charset="0"/>
                        </a:rPr>
                        <a:t>فن زخرفي</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مكتبة</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مدرسة</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مقهى</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متنزه ترفيهي</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متحف</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شاطئ</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مركز تسوق</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مزرعة</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قلعة</a:t>
                      </a:r>
                    </a:p>
                    <a:p>
                      <a:pPr marL="152400" marR="0" lvl="0" indent="-152400" algn="r">
                        <a:spcAft>
                          <a:spcPts val="200"/>
                        </a:spcAft>
                        <a:buSzPct val="100000"/>
                        <a:buFont typeface="Arial" panose="020B0604020202020204" pitchFamily="34" charset="0"/>
                        <a:buChar char="•"/>
                        <a:tabLst>
                          <a:tab pos="1079500" algn="l"/>
                        </a:tabLst>
                      </a:pPr>
                      <a:r>
                        <a:rPr lang="ar-SA" sz="1200" baseline="0" dirty="0">
                          <a:solidFill>
                            <a:schemeClr val="tx1"/>
                          </a:solidFill>
                          <a:effectLst/>
                          <a:latin typeface="Segoe UI" panose="020B0502040204020203" pitchFamily="34" charset="0"/>
                          <a:cs typeface="Arial" panose="020B0604020202020204" pitchFamily="34" charset="0"/>
                        </a:rPr>
                        <a:t>منزل فوق الأشجار</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sp>
        <p:nvSpPr>
          <p:cNvPr id="4" name="TextBox 3">
            <a:extLst>
              <a:ext uri="{FF2B5EF4-FFF2-40B4-BE49-F238E27FC236}">
                <a16:creationId xmlns:a16="http://schemas.microsoft.com/office/drawing/2014/main" id="{90470297-D197-0DAB-3FB5-8A485E23C612}"/>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93512" y="457194"/>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3</a:t>
            </a:r>
            <a:r>
              <a:rPr lang="ar-SA" b="1" dirty="0">
                <a:cs typeface="Arial" panose="020B0604020202020204" pitchFamily="34" charset="0"/>
              </a:rPr>
              <a:t>: إنشاء صورتك الرئيسية</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5" y="4461195"/>
            <a:ext cx="3429001" cy="1364608"/>
          </a:xfrm>
          <a:prstGeom prst="rect">
            <a:avLst/>
          </a:prstGeom>
        </p:spPr>
      </p:pic>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42186" y="1193222"/>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209826" y="1360862"/>
            <a:ext cx="4876800" cy="4740530"/>
          </a:xfrm>
          <a:prstGeom prst="roundRect">
            <a:avLst>
              <a:gd name="adj" fmla="val 2013"/>
            </a:avLst>
          </a:prstGeom>
          <a:solidFill>
            <a:srgbClr val="FCEDE1"/>
          </a:solidFill>
        </p:spPr>
      </p:pic>
      <p:cxnSp>
        <p:nvCxnSpPr>
          <p:cNvPr id="4" name="Straight Connector 3">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10827653" y="119322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388014" y="1193222"/>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7" name="TextBox 6">
            <a:extLst>
              <a:ext uri="{FF2B5EF4-FFF2-40B4-BE49-F238E27FC236}">
                <a16:creationId xmlns:a16="http://schemas.microsoft.com/office/drawing/2014/main" id="{C3911D3B-101A-D50F-91EF-0F02AD7EB77A}"/>
              </a:ext>
            </a:extLst>
          </p:cNvPr>
          <p:cNvSpPr txBox="1">
            <a:spLocks/>
          </p:cNvSpPr>
          <p:nvPr/>
        </p:nvSpPr>
        <p:spPr>
          <a:xfrm>
            <a:off x="5568615" y="2378704"/>
            <a:ext cx="5862816" cy="553998"/>
          </a:xfrm>
          <a:prstGeom prst="rect">
            <a:avLst/>
          </a:prstGeom>
          <a:noFill/>
        </p:spPr>
        <p:txBody>
          <a:bodyPr wrap="square" lIns="0" tIns="0" rIns="0" bIns="0">
            <a:spAutoFit/>
          </a:bodyPr>
          <a:lstStyle/>
          <a:p>
            <a:pPr defTabSz="932742">
              <a:spcAft>
                <a:spcPts val="1200"/>
              </a:spcAft>
            </a:pPr>
            <a:r>
              <a:rPr lang="ar-SA" sz="18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في هذا التمرين، سنحوّل الوصف التفصيلي الذي أنشأته لوجهة أحلامك إلى تمثيل مرئي. اتبع الخطوات في الوحدة </a:t>
            </a:r>
            <a:r>
              <a:rPr lang="en-US" sz="1800" b="1" noProof="0"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3</a:t>
            </a:r>
            <a:r>
              <a:rPr lang="ar-SA" sz="18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 لإنشاء صورتك.</a:t>
            </a:r>
          </a:p>
        </p:txBody>
      </p:sp>
      <p:sp>
        <p:nvSpPr>
          <p:cNvPr id="8" name="Freeform: Shape 7">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1004024" y="119322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pic>
        <p:nvPicPr>
          <p:cNvPr id="9" name="Picture 8">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H="1" flipV="1">
            <a:off x="5499436" y="1193222"/>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0" name="Rectangle: Rounded Corners 9">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5540416" y="3672899"/>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11" name="TextBox 10">
            <a:extLst>
              <a:ext uri="{FF2B5EF4-FFF2-40B4-BE49-F238E27FC236}">
                <a16:creationId xmlns:a16="http://schemas.microsoft.com/office/drawing/2014/main" id="{A39D40BB-DD38-32F2-6C04-A0C2225B6605}"/>
              </a:ext>
            </a:extLst>
          </p:cNvPr>
          <p:cNvSpPr txBox="1">
            <a:spLocks/>
          </p:cNvSpPr>
          <p:nvPr/>
        </p:nvSpPr>
        <p:spPr>
          <a:xfrm>
            <a:off x="5685577" y="3776806"/>
            <a:ext cx="5578475" cy="1969770"/>
          </a:xfrm>
          <a:prstGeom prst="rect">
            <a:avLst/>
          </a:prstGeom>
          <a:noFill/>
        </p:spPr>
        <p:txBody>
          <a:bodyPr wrap="square" lIns="0" tIns="0" rIns="0" bIns="0">
            <a:spAutoFit/>
          </a:bodyPr>
          <a:lstStyle/>
          <a:p>
            <a:pPr>
              <a:spcAft>
                <a:spcPts val="600"/>
              </a:spcAft>
            </a:pPr>
            <a:r>
              <a:rPr lang="ar-SA" sz="1800" b="1" dirty="0">
                <a:latin typeface="Segoe UI" panose="020B0502040204020203" pitchFamily="34" charset="0"/>
                <a:ea typeface="+mj-ea"/>
                <a:cs typeface="Arial" panose="020B0604020202020204" pitchFamily="34" charset="0"/>
              </a:rPr>
              <a:t>الخطوات:</a:t>
            </a:r>
          </a:p>
          <a:p>
            <a:pPr marL="412750" indent="-279400" algn="r">
              <a:spcAft>
                <a:spcPts val="1000"/>
              </a:spcAft>
              <a:buFont typeface="+mj-lt"/>
              <a:buAutoNum type="arabicPeriod"/>
            </a:pPr>
            <a:r>
              <a:rPr lang="ar-SA" sz="1600" i="0" dirty="0">
                <a:effectLst/>
                <a:latin typeface="Segoe UI" panose="020B0502040204020203" pitchFamily="34" charset="0"/>
                <a:cs typeface="Arial" panose="020B0604020202020204" pitchFamily="34" charset="0"/>
              </a:rPr>
              <a:t>انسخ المطالبة النموذجية من </a:t>
            </a:r>
            <a:r>
              <a:rPr lang="en-US" sz="1600" i="0" dirty="0">
                <a:effectLst/>
                <a:latin typeface="Segoe UI" panose="020B0502040204020203" pitchFamily="34" charset="0"/>
                <a:cs typeface="Arial" panose="020B0604020202020204" pitchFamily="34" charset="0"/>
              </a:rPr>
              <a:t>Microsoft Learn</a:t>
            </a:r>
          </a:p>
          <a:p>
            <a:pPr marL="412750" indent="-279400" algn="r">
              <a:spcAft>
                <a:spcPts val="1000"/>
              </a:spcAft>
              <a:buFont typeface="+mj-lt"/>
              <a:buAutoNum type="arabicPeriod"/>
            </a:pPr>
            <a:r>
              <a:rPr lang="ar-SA" sz="1600" i="0" dirty="0">
                <a:effectLst/>
                <a:latin typeface="Segoe UI" panose="020B0502040204020203" pitchFamily="34" charset="0"/>
                <a:cs typeface="Arial" panose="020B0604020202020204" pitchFamily="34" charset="0"/>
              </a:rPr>
              <a:t>الصق المطالبة في الدردشة</a:t>
            </a:r>
          </a:p>
          <a:p>
            <a:pPr marL="412750" indent="-279400" algn="r">
              <a:spcAft>
                <a:spcPts val="1000"/>
              </a:spcAft>
              <a:buFont typeface="+mj-lt"/>
              <a:buAutoNum type="arabicPeriod"/>
            </a:pPr>
            <a:r>
              <a:rPr lang="ar-SA" sz="1600" i="0" dirty="0">
                <a:effectLst/>
                <a:latin typeface="Segoe UI" panose="020B0502040204020203" pitchFamily="34" charset="0"/>
                <a:cs typeface="Arial" panose="020B0604020202020204" pitchFamily="34" charset="0"/>
              </a:rPr>
              <a:t>اطلب من </a:t>
            </a:r>
            <a:r>
              <a:rPr lang="en-US" sz="1600" i="0" dirty="0">
                <a:effectLst/>
                <a:latin typeface="Segoe UI" panose="020B0502040204020203" pitchFamily="34" charset="0"/>
                <a:cs typeface="Arial" panose="020B0604020202020204" pitchFamily="34" charset="0"/>
              </a:rPr>
              <a:t>Copilot</a:t>
            </a:r>
            <a:r>
              <a:rPr lang="ar-SA" sz="1600" i="0" dirty="0">
                <a:effectLst/>
                <a:latin typeface="Segoe UI" panose="020B0502040204020203" pitchFamily="34" charset="0"/>
                <a:cs typeface="Arial" panose="020B0604020202020204" pitchFamily="34" charset="0"/>
              </a:rPr>
              <a:t> إجراء التعديلات على الصورة حتى تشعر بالرضا عن النتيجة</a:t>
            </a:r>
          </a:p>
          <a:p>
            <a:pPr marL="412750" indent="-279400" algn="r">
              <a:spcAft>
                <a:spcPts val="1000"/>
              </a:spcAft>
              <a:buFont typeface="+mj-lt"/>
              <a:buAutoNum type="arabicPeriod"/>
            </a:pPr>
            <a:r>
              <a:rPr lang="ar-SA" sz="1600" i="0" dirty="0">
                <a:effectLst/>
                <a:latin typeface="Segoe UI" panose="020B0502040204020203" pitchFamily="34" charset="0"/>
                <a:cs typeface="Arial" panose="020B0604020202020204" pitchFamily="34" charset="0"/>
              </a:rPr>
              <a:t>حمّل الصورة والصقها في شريحة </a:t>
            </a:r>
            <a:r>
              <a:rPr lang="en-US" sz="1600" i="0" dirty="0">
                <a:effectLst/>
                <a:latin typeface="Segoe UI" panose="020B0502040204020203" pitchFamily="34" charset="0"/>
                <a:cs typeface="Arial" panose="020B0604020202020204" pitchFamily="34" charset="0"/>
              </a:rPr>
              <a:t>Power</a:t>
            </a:r>
            <a:r>
              <a:rPr lang="en-US" sz="1600" dirty="0">
                <a:latin typeface="Segoe UI" panose="020B0502040204020203" pitchFamily="34" charset="0"/>
                <a:cs typeface="Arial" panose="020B0604020202020204" pitchFamily="34" charset="0"/>
              </a:rPr>
              <a:t>Point</a:t>
            </a:r>
            <a:r>
              <a:rPr lang="ar-SA" sz="1600" i="0" dirty="0">
                <a:effectLst/>
                <a:latin typeface="Segoe UI" panose="020B0502040204020203" pitchFamily="34" charset="0"/>
                <a:cs typeface="Arial" panose="020B0604020202020204" pitchFamily="34" charset="0"/>
              </a:rPr>
              <a:t> بعنوان "الصورة الرئيسية"</a:t>
            </a:r>
          </a:p>
        </p:txBody>
      </p:sp>
      <p:grpSp>
        <p:nvGrpSpPr>
          <p:cNvPr id="12" name="Group 11">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10758024" y="1460580"/>
            <a:ext cx="736979" cy="731926"/>
            <a:chOff x="547424" y="4293480"/>
            <a:chExt cx="640026" cy="657416"/>
          </a:xfrm>
        </p:grpSpPr>
        <p:grpSp>
          <p:nvGrpSpPr>
            <p:cNvPr id="16" name="Group 1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18" name="Group 1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2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1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17" name="Oval 1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23"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992277" y="1671589"/>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24" name="TextBox 23">
            <a:extLst>
              <a:ext uri="{FF2B5EF4-FFF2-40B4-BE49-F238E27FC236}">
                <a16:creationId xmlns:a16="http://schemas.microsoft.com/office/drawing/2014/main" id="{6ED2D6E4-736C-62E6-C18C-4B173C76C42D}"/>
              </a:ext>
            </a:extLst>
          </p:cNvPr>
          <p:cNvSpPr txBox="1"/>
          <p:nvPr/>
        </p:nvSpPr>
        <p:spPr>
          <a:xfrm>
            <a:off x="6749301" y="6536261"/>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6720202" y="3088623"/>
            <a:ext cx="4772847" cy="443198"/>
          </a:xfrm>
        </p:spPr>
        <p:txBody>
          <a:bodyPr/>
          <a:lstStyle/>
          <a:p>
            <a:r>
              <a:rPr lang="ar-SA" b="1" dirty="0">
                <a:latin typeface="Segoe UI" panose="020B0502040204020203" pitchFamily="34" charset="0"/>
                <a:cs typeface="Arial" panose="020B0604020202020204" pitchFamily="34" charset="0"/>
              </a:rPr>
              <a:t>عمل فردي</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6720202" y="3977319"/>
            <a:ext cx="4772847" cy="307777"/>
          </a:xfrm>
        </p:spPr>
        <p:txBody>
          <a:bodyPr/>
          <a:lstStyle/>
          <a:p>
            <a:r>
              <a:rPr lang="en-US" b="1" noProof="0" dirty="0">
                <a:latin typeface="+mj-lt"/>
                <a:cs typeface="Arial" panose="020B0604020202020204" pitchFamily="34" charset="0"/>
              </a:rPr>
              <a:t>15</a:t>
            </a:r>
            <a:r>
              <a:rPr lang="ar-SA" b="1" dirty="0">
                <a:latin typeface="Segoe UI" panose="020B0502040204020203" pitchFamily="34" charset="0"/>
                <a:cs typeface="Arial" panose="020B0604020202020204" pitchFamily="34" charset="0"/>
              </a:rPr>
              <a:t> دقيقة</a:t>
            </a:r>
          </a:p>
        </p:txBody>
      </p:sp>
      <p:sp>
        <p:nvSpPr>
          <p:cNvPr id="3" name="TextBox 2">
            <a:extLst>
              <a:ext uri="{FF2B5EF4-FFF2-40B4-BE49-F238E27FC236}">
                <a16:creationId xmlns:a16="http://schemas.microsoft.com/office/drawing/2014/main" id="{E11807F5-CB65-5855-3484-03FFAF4AAA1E}"/>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6762732" y="3088623"/>
            <a:ext cx="4772847" cy="443198"/>
          </a:xfrm>
        </p:spPr>
        <p:txBody>
          <a:bodyPr/>
          <a:lstStyle/>
          <a:p>
            <a:r>
              <a:rPr lang="ar-SA" b="1" dirty="0">
                <a:cs typeface="Arial" panose="020B0604020202020204" pitchFamily="34" charset="0"/>
              </a:rPr>
              <a:t>مشاركة</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6762732" y="3977319"/>
            <a:ext cx="4772847" cy="307777"/>
          </a:xfrm>
        </p:spPr>
        <p:txBody>
          <a:bodyPr/>
          <a:lstStyle/>
          <a:p>
            <a:r>
              <a:rPr lang="en-US" b="1" noProof="0" dirty="0">
                <a:latin typeface="+mj-lt"/>
                <a:cs typeface="Arial" panose="020B0604020202020204" pitchFamily="34" charset="0"/>
              </a:rPr>
              <a:t>5</a:t>
            </a:r>
            <a:r>
              <a:rPr lang="ar-SA" b="1" dirty="0">
                <a:latin typeface="+mj-lt"/>
                <a:cs typeface="Arial" panose="020B0604020202020204" pitchFamily="34" charset="0"/>
              </a:rPr>
              <a:t> دقيقة</a:t>
            </a:r>
          </a:p>
        </p:txBody>
      </p:sp>
      <p:sp>
        <p:nvSpPr>
          <p:cNvPr id="5" name="TextBox 4">
            <a:extLst>
              <a:ext uri="{FF2B5EF4-FFF2-40B4-BE49-F238E27FC236}">
                <a16:creationId xmlns:a16="http://schemas.microsoft.com/office/drawing/2014/main" id="{F7E6AEA8-70A5-D809-01B4-3A6FBE750B33}"/>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4339" y="2979777"/>
            <a:ext cx="5253037" cy="553998"/>
          </a:xfrm>
        </p:spPr>
        <p:txBody>
          <a:bodyPr/>
          <a:lstStyle/>
          <a:p>
            <a:pPr>
              <a:spcAft>
                <a:spcPts val="600"/>
              </a:spcAft>
            </a:pPr>
            <a:r>
              <a:rPr lang="en-US" dirty="0">
                <a:cs typeface="Arial" panose="020B0604020202020204" pitchFamily="34" charset="0"/>
              </a:rP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6394339" y="4051889"/>
            <a:ext cx="5253037" cy="553998"/>
          </a:xfrm>
          <a:prstGeom prst="rect">
            <a:avLst/>
          </a:prstGeom>
          <a:noFill/>
        </p:spPr>
        <p:txBody>
          <a:bodyPr wrap="square" lIns="0" tIns="0" rIns="0" bIns="0">
            <a:spAutoFit/>
          </a:bodyPr>
          <a:lstStyle/>
          <a:p>
            <a:pPr defTabSz="932742">
              <a:spcBef>
                <a:spcPct val="0"/>
              </a:spcBef>
              <a:spcAft>
                <a:spcPts val="600"/>
              </a:spcAft>
            </a:pPr>
            <a:r>
              <a:rPr lang="ar-SA" sz="3600" b="1" dirty="0">
                <a:ln w="3175">
                  <a:noFill/>
                </a:ln>
                <a:latin typeface="Segoe UI" panose="020B0502040204020203" pitchFamily="34" charset="0"/>
                <a:cs typeface="Arial" panose="020B0604020202020204" pitchFamily="34" charset="0"/>
              </a:rPr>
              <a:t>استكشاف الذكاء الاصطناعي</a:t>
            </a:r>
          </a:p>
        </p:txBody>
      </p:sp>
      <p:sp>
        <p:nvSpPr>
          <p:cNvPr id="3" name="TextBox 2">
            <a:extLst>
              <a:ext uri="{FF2B5EF4-FFF2-40B4-BE49-F238E27FC236}">
                <a16:creationId xmlns:a16="http://schemas.microsoft.com/office/drawing/2014/main" id="{14DBE038-664B-BD8E-E2FC-FADA2326F2A3}"/>
              </a:ext>
            </a:extLst>
          </p:cNvPr>
          <p:cNvSpPr txBox="1"/>
          <p:nvPr/>
        </p:nvSpPr>
        <p:spPr>
          <a:xfrm>
            <a:off x="6751157"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ar-SA" b="1" dirty="0">
                <a:latin typeface="Segoe UI" panose="020B0502040204020203" pitchFamily="34" charset="0"/>
                <a:cs typeface="Arial" panose="020B0604020202020204" pitchFamily="34" charset="0"/>
              </a:rPr>
              <a:t>الوحدة </a:t>
            </a:r>
            <a:r>
              <a:rPr lang="en-US" b="1" noProof="0" dirty="0">
                <a:cs typeface="Arial" panose="020B0604020202020204" pitchFamily="34" charset="0"/>
              </a:rPr>
              <a:t>4</a:t>
            </a:r>
            <a:r>
              <a:rPr lang="ar-SA" b="1" dirty="0">
                <a:latin typeface="Segoe UI" panose="020B0502040204020203" pitchFamily="34" charset="0"/>
                <a:cs typeface="Arial" panose="020B0604020202020204" pitchFamily="34" charset="0"/>
              </a:rPr>
              <a:t>: اصنع مدخلًا مهيبًا</a:t>
            </a:r>
          </a:p>
        </p:txBody>
      </p: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5687"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161953" y="1360868"/>
            <a:ext cx="4876800" cy="4740530"/>
          </a:xfrm>
          <a:prstGeom prst="roundRect">
            <a:avLst>
              <a:gd name="adj" fmla="val 2013"/>
            </a:avLst>
          </a:prstGeom>
          <a:solidFill>
            <a:srgbClr val="FCEDE1"/>
          </a:solidFill>
        </p:spPr>
      </p:pic>
      <p:sp>
        <p:nvSpPr>
          <p:cNvPr id="4" name="TextBox 3">
            <a:extLst>
              <a:ext uri="{FF2B5EF4-FFF2-40B4-BE49-F238E27FC236}">
                <a16:creationId xmlns:a16="http://schemas.microsoft.com/office/drawing/2014/main" id="{342D8D1E-0660-8FC5-FB82-E36EBBC03F77}"/>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cxnSp>
        <p:nvCxnSpPr>
          <p:cNvPr id="5" name="Straight Connector 4">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10822404"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382765"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17" name="Freeform: Shape 16">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998775"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pic>
        <p:nvPicPr>
          <p:cNvPr id="25" name="Picture 24">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H="1" flipV="1">
            <a:off x="5494187"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6" name="Rectangle: Rounded Corners 25">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5535167"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27" name="TextBox 26">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5563366" y="2342725"/>
            <a:ext cx="5862816" cy="246221"/>
          </a:xfrm>
          <a:prstGeom prst="rect">
            <a:avLst/>
          </a:prstGeom>
          <a:noFill/>
        </p:spPr>
        <p:txBody>
          <a:bodyPr wrap="square" lIns="0" tIns="0" rIns="0" bIns="0">
            <a:spAutoFit/>
          </a:bodyPr>
          <a:lstStyle/>
          <a:p>
            <a:pPr defTabSz="932742">
              <a:spcAft>
                <a:spcPts val="1200"/>
              </a:spcAft>
            </a:pPr>
            <a:r>
              <a:rPr lang="ar-SA" sz="1600" b="1">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في هذا التمرين، سنقوم بتصميم صورة ووصف لمدخل وجهة أحلامك</a:t>
            </a:r>
          </a:p>
        </p:txBody>
      </p:sp>
      <p:sp>
        <p:nvSpPr>
          <p:cNvPr id="28" name="TextBox 27">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5563366" y="3135594"/>
            <a:ext cx="5862816" cy="246221"/>
          </a:xfrm>
          <a:prstGeom prst="rect">
            <a:avLst/>
          </a:prstGeom>
          <a:noFill/>
        </p:spPr>
        <p:txBody>
          <a:bodyPr wrap="square" lIns="0" tIns="0" rIns="0" bIns="0">
            <a:spAutoFit/>
          </a:bodyPr>
          <a:lstStyle/>
          <a:p>
            <a:pPr marL="0" indent="0">
              <a:buNone/>
            </a:pPr>
            <a:r>
              <a:rPr lang="ar-SA" sz="1600" b="1" dirty="0">
                <a:latin typeface="Segoe UI" panose="020B0502040204020203" pitchFamily="34" charset="0"/>
                <a:ea typeface="+mj-ea"/>
                <a:cs typeface="Arial" panose="020B0604020202020204" pitchFamily="34" charset="0"/>
              </a:rPr>
              <a:t>اتبع الخطوات في الوحدة </a:t>
            </a:r>
            <a:r>
              <a:rPr lang="en-US" sz="1600" b="1" noProof="0" dirty="0">
                <a:latin typeface="+mj-lt"/>
                <a:ea typeface="+mj-ea"/>
                <a:cs typeface="Arial" panose="020B0604020202020204" pitchFamily="34" charset="0"/>
              </a:rPr>
              <a:t>4</a:t>
            </a:r>
            <a:r>
              <a:rPr lang="ar-SA" sz="1600" b="1" dirty="0">
                <a:latin typeface="Segoe UI" panose="020B0502040204020203" pitchFamily="34" charset="0"/>
                <a:ea typeface="+mj-ea"/>
                <a:cs typeface="Arial" panose="020B0604020202020204" pitchFamily="34" charset="0"/>
              </a:rPr>
              <a:t> لإنشاء مدخل ملحمي لوجهتك</a:t>
            </a:r>
          </a:p>
        </p:txBody>
      </p:sp>
      <p:sp>
        <p:nvSpPr>
          <p:cNvPr id="29" name="TextBox 28">
            <a:extLst>
              <a:ext uri="{FF2B5EF4-FFF2-40B4-BE49-F238E27FC236}">
                <a16:creationId xmlns:a16="http://schemas.microsoft.com/office/drawing/2014/main" id="{576A777D-59DC-7501-55E7-90B1024389EE}"/>
              </a:ext>
            </a:extLst>
          </p:cNvPr>
          <p:cNvSpPr txBox="1">
            <a:spLocks/>
          </p:cNvSpPr>
          <p:nvPr/>
        </p:nvSpPr>
        <p:spPr>
          <a:xfrm>
            <a:off x="5680328" y="3891040"/>
            <a:ext cx="5628894" cy="1846659"/>
          </a:xfrm>
          <a:prstGeom prst="rect">
            <a:avLst/>
          </a:prstGeom>
          <a:noFill/>
        </p:spPr>
        <p:txBody>
          <a:bodyPr wrap="square" lIns="0" tIns="0" rIns="0" bIns="0">
            <a:spAutoFit/>
          </a:bodyPr>
          <a:lstStyle/>
          <a:p>
            <a:pPr marL="279400" indent="-279400" algn="r">
              <a:spcAft>
                <a:spcPts val="1200"/>
              </a:spcAft>
              <a:buFont typeface="+mj-lt"/>
              <a:buAutoNum type="arabicPeriod"/>
            </a:pPr>
            <a:r>
              <a:rPr lang="ar-SA" sz="1600" i="0">
                <a:effectLst/>
                <a:latin typeface="Segoe UI" panose="020B0502040204020203" pitchFamily="34" charset="0"/>
                <a:cs typeface="Arial" panose="020B0604020202020204" pitchFamily="34" charset="0"/>
              </a:rPr>
              <a:t>ابتكر الأفكار بواسطة </a:t>
            </a:r>
            <a:r>
              <a:rPr lang="en-US" sz="1600" i="0">
                <a:effectLst/>
                <a:latin typeface="Segoe UI" panose="020B0502040204020203" pitchFamily="34" charset="0"/>
                <a:cs typeface="Arial" panose="020B0604020202020204" pitchFamily="34" charset="0"/>
              </a:rPr>
              <a:t>Copilot</a:t>
            </a:r>
          </a:p>
          <a:p>
            <a:pPr marL="279400" indent="-279400" algn="r">
              <a:spcAft>
                <a:spcPts val="1200"/>
              </a:spcAft>
              <a:buFont typeface="+mj-lt"/>
              <a:buAutoNum type="arabicPeriod"/>
            </a:pPr>
            <a:r>
              <a:rPr lang="ar-SA" sz="1600" i="0">
                <a:effectLst/>
                <a:latin typeface="Segoe UI" panose="020B0502040204020203" pitchFamily="34" charset="0"/>
                <a:cs typeface="Arial" panose="020B0604020202020204" pitchFamily="34" charset="0"/>
              </a:rPr>
              <a:t>وسِّع الفكرة</a:t>
            </a:r>
          </a:p>
          <a:p>
            <a:pPr marL="279400" indent="-279400" algn="r">
              <a:spcAft>
                <a:spcPts val="1200"/>
              </a:spcAft>
              <a:buFont typeface="+mj-lt"/>
              <a:buAutoNum type="arabicPeriod"/>
            </a:pPr>
            <a:r>
              <a:rPr lang="ar-SA" sz="1600" i="0">
                <a:effectLst/>
                <a:latin typeface="Segoe UI" panose="020B0502040204020203" pitchFamily="34" charset="0"/>
                <a:cs typeface="Arial" panose="020B0604020202020204" pitchFamily="34" charset="0"/>
              </a:rPr>
              <a:t>حرر الوصف</a:t>
            </a:r>
          </a:p>
          <a:p>
            <a:pPr marL="279400" indent="-279400" algn="r">
              <a:spcAft>
                <a:spcPts val="1200"/>
              </a:spcAft>
              <a:buFont typeface="+mj-lt"/>
              <a:buAutoNum type="arabicPeriod"/>
            </a:pPr>
            <a:r>
              <a:rPr lang="ar-SA" sz="1600" i="0">
                <a:effectLst/>
                <a:latin typeface="Segoe UI" panose="020B0502040204020203" pitchFamily="34" charset="0"/>
                <a:cs typeface="Arial" panose="020B0604020202020204" pitchFamily="34" charset="0"/>
              </a:rPr>
              <a:t>أنشئ صورة</a:t>
            </a:r>
          </a:p>
          <a:p>
            <a:pPr marL="279400" indent="-279400" algn="r">
              <a:spcAft>
                <a:spcPts val="1200"/>
              </a:spcAft>
              <a:buFont typeface="+mj-lt"/>
              <a:buAutoNum type="arabicPeriod"/>
            </a:pPr>
            <a:r>
              <a:rPr lang="ar-SA" sz="1600" i="0">
                <a:effectLst/>
                <a:latin typeface="Segoe UI" panose="020B0502040204020203" pitchFamily="34" charset="0"/>
                <a:cs typeface="Arial" panose="020B0604020202020204" pitchFamily="34" charset="0"/>
              </a:rPr>
              <a:t>حمّل الصورة والصقها في شريحة </a:t>
            </a:r>
            <a:r>
              <a:rPr lang="en-US" sz="1600" i="0">
                <a:effectLst/>
                <a:latin typeface="Segoe UI" panose="020B0502040204020203" pitchFamily="34" charset="0"/>
                <a:cs typeface="Arial" panose="020B0604020202020204" pitchFamily="34" charset="0"/>
              </a:rPr>
              <a:t>PowerPoint</a:t>
            </a:r>
            <a:r>
              <a:rPr lang="ar-SA" sz="1600" i="0">
                <a:effectLst/>
                <a:latin typeface="Segoe UI" panose="020B0502040204020203" pitchFamily="34" charset="0"/>
                <a:cs typeface="Arial" panose="020B0604020202020204" pitchFamily="34" charset="0"/>
              </a:rPr>
              <a:t> بعنوان "المدخل الكبير"</a:t>
            </a:r>
          </a:p>
        </p:txBody>
      </p:sp>
      <p:grpSp>
        <p:nvGrpSpPr>
          <p:cNvPr id="30" name="Group 29">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10752775" y="1460586"/>
            <a:ext cx="736979" cy="731926"/>
            <a:chOff x="987658" y="5065483"/>
            <a:chExt cx="1169054" cy="1200820"/>
          </a:xfrm>
        </p:grpSpPr>
        <p:grpSp>
          <p:nvGrpSpPr>
            <p:cNvPr id="31" name="Group 30">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35"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7"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2"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4"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8" name="Oval 37">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10826240"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sp>
        <p:nvSpPr>
          <p:cNvPr id="39"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10962102"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5563365"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5</a:t>
            </a:r>
            <a:r>
              <a:rPr lang="ar-SA" b="1" dirty="0">
                <a:cs typeface="Arial" panose="020B0604020202020204" pitchFamily="34" charset="0"/>
              </a:rPr>
              <a:t>: عصف ذهني لميزات الوجهة</a:t>
            </a:r>
          </a:p>
        </p:txBody>
      </p: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5400000" flipV="1">
            <a:off x="9800336" y="4461199"/>
            <a:ext cx="3429001" cy="1364608"/>
          </a:xfrm>
          <a:prstGeom prst="rect">
            <a:avLst/>
          </a:prstGeom>
        </p:spPr>
      </p:pic>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4376"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163264" y="1360868"/>
            <a:ext cx="4876800" cy="4740530"/>
          </a:xfrm>
          <a:prstGeom prst="roundRect">
            <a:avLst>
              <a:gd name="adj" fmla="val 2013"/>
            </a:avLst>
          </a:prstGeom>
          <a:solidFill>
            <a:srgbClr val="FCEDE1"/>
          </a:solidFill>
        </p:spPr>
      </p:pic>
      <p:sp>
        <p:nvSpPr>
          <p:cNvPr id="41" name="TextBox 40">
            <a:extLst>
              <a:ext uri="{FF2B5EF4-FFF2-40B4-BE49-F238E27FC236}">
                <a16:creationId xmlns:a16="http://schemas.microsoft.com/office/drawing/2014/main" id="{72121829-CA98-FF61-7F11-C465ECE2C69C}"/>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cxnSp>
        <p:nvCxnSpPr>
          <p:cNvPr id="42" name="Straight Connector 41">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10790010"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382765"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44" name="Freeform: Shape 43">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966381"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pic>
        <p:nvPicPr>
          <p:cNvPr id="45" name="Picture 44">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H="1" flipV="1">
            <a:off x="5494187"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46" name="Rectangle: Rounded Corners 45">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5535167"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47" name="TextBox 46">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5563366" y="2342725"/>
            <a:ext cx="5862816" cy="492443"/>
          </a:xfrm>
          <a:prstGeom prst="rect">
            <a:avLst/>
          </a:prstGeom>
          <a:noFill/>
        </p:spPr>
        <p:txBody>
          <a:bodyPr wrap="square" lIns="0" tIns="0" rIns="0" bIns="0">
            <a:spAutoFit/>
          </a:bodyPr>
          <a:lstStyle/>
          <a:p>
            <a:pPr defTabSz="932742">
              <a:spcAft>
                <a:spcPts val="1200"/>
              </a:spcAft>
            </a:pPr>
            <a:r>
              <a:rPr lang="ar-SA"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في هذا التمرين، استخدم خيالك لإنشاء ميزات فريدة لوجهتك. سنطلب من </a:t>
            </a:r>
            <a:r>
              <a:rPr lang="en-US"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Copilot</a:t>
            </a:r>
            <a:r>
              <a:rPr lang="ar-SA"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 ابتكار أفكار وإنشاء صور بناءً على الوصف</a:t>
            </a:r>
          </a:p>
        </p:txBody>
      </p:sp>
      <p:sp>
        <p:nvSpPr>
          <p:cNvPr id="48" name="TextBox 47">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5563366" y="3381811"/>
            <a:ext cx="5862816" cy="246221"/>
          </a:xfrm>
          <a:prstGeom prst="rect">
            <a:avLst/>
          </a:prstGeom>
          <a:noFill/>
        </p:spPr>
        <p:txBody>
          <a:bodyPr wrap="square" lIns="0" tIns="0" rIns="0" bIns="0">
            <a:spAutoFit/>
          </a:bodyPr>
          <a:lstStyle/>
          <a:p>
            <a:pPr marL="0" indent="0">
              <a:buNone/>
            </a:pPr>
            <a:r>
              <a:rPr lang="ar-SA" sz="1600" b="1" dirty="0">
                <a:latin typeface="+mj-lt"/>
                <a:ea typeface="+mj-ea"/>
                <a:cs typeface="Arial" panose="020B0604020202020204" pitchFamily="34" charset="0"/>
              </a:rPr>
              <a:t>اتبع الخطوات في الوحدة </a:t>
            </a:r>
            <a:r>
              <a:rPr lang="en-US" sz="1600" b="1" noProof="0" dirty="0">
                <a:latin typeface="+mj-lt"/>
                <a:ea typeface="+mj-ea"/>
                <a:cs typeface="Arial" panose="020B0604020202020204" pitchFamily="34" charset="0"/>
              </a:rPr>
              <a:t>5</a:t>
            </a:r>
            <a:r>
              <a:rPr lang="ar-SA" sz="1600" b="1" dirty="0">
                <a:latin typeface="+mj-lt"/>
                <a:ea typeface="+mj-ea"/>
                <a:cs typeface="Arial" panose="020B0604020202020204" pitchFamily="34" charset="0"/>
              </a:rPr>
              <a:t> لإنشاء التفاصيل الأساسية لوجهتك</a:t>
            </a:r>
          </a:p>
        </p:txBody>
      </p:sp>
      <p:sp>
        <p:nvSpPr>
          <p:cNvPr id="49" name="TextBox 48">
            <a:extLst>
              <a:ext uri="{FF2B5EF4-FFF2-40B4-BE49-F238E27FC236}">
                <a16:creationId xmlns:a16="http://schemas.microsoft.com/office/drawing/2014/main" id="{576FFA2E-21DB-9C3D-BA71-FE6AA29B2AB4}"/>
              </a:ext>
            </a:extLst>
          </p:cNvPr>
          <p:cNvSpPr txBox="1">
            <a:spLocks/>
          </p:cNvSpPr>
          <p:nvPr/>
        </p:nvSpPr>
        <p:spPr>
          <a:xfrm>
            <a:off x="5680328" y="4214202"/>
            <a:ext cx="5628894" cy="1446550"/>
          </a:xfrm>
          <a:prstGeom prst="rect">
            <a:avLst/>
          </a:prstGeom>
          <a:noFill/>
        </p:spPr>
        <p:txBody>
          <a:bodyPr wrap="square" lIns="0" tIns="0" rIns="0" bIns="0">
            <a:spAutoFit/>
          </a:bodyPr>
          <a:lstStyle/>
          <a:p>
            <a:pPr marL="279400" indent="-279400" algn="r">
              <a:spcAft>
                <a:spcPts val="1200"/>
              </a:spcAft>
              <a:buFont typeface="+mj-lt"/>
              <a:buAutoNum type="arabicPeriod"/>
            </a:pPr>
            <a:r>
              <a:rPr lang="ar-SA" sz="1600" i="0" dirty="0">
                <a:effectLst/>
                <a:latin typeface="Segoe UI" panose="020B0502040204020203" pitchFamily="34" charset="0"/>
                <a:cs typeface="Arial" panose="020B0604020202020204" pitchFamily="34" charset="0"/>
              </a:rPr>
              <a:t>ابتكر الأفكار</a:t>
            </a:r>
          </a:p>
          <a:p>
            <a:pPr marL="279400" indent="-279400" algn="r">
              <a:spcAft>
                <a:spcPts val="1200"/>
              </a:spcAft>
              <a:buFont typeface="+mj-lt"/>
              <a:buAutoNum type="arabicPeriod"/>
            </a:pPr>
            <a:r>
              <a:rPr lang="ar-SA" sz="1600" i="0" dirty="0">
                <a:effectLst/>
                <a:latin typeface="Segoe UI" panose="020B0502040204020203" pitchFamily="34" charset="0"/>
                <a:cs typeface="Arial" panose="020B0604020202020204" pitchFamily="34" charset="0"/>
              </a:rPr>
              <a:t>وسِّع الأفكار</a:t>
            </a:r>
          </a:p>
          <a:p>
            <a:pPr marL="279400" indent="-279400" algn="r">
              <a:spcAft>
                <a:spcPts val="1200"/>
              </a:spcAft>
              <a:buFont typeface="+mj-lt"/>
              <a:buAutoNum type="arabicPeriod"/>
            </a:pPr>
            <a:r>
              <a:rPr lang="ar-SA" sz="1600" i="0" dirty="0">
                <a:effectLst/>
                <a:latin typeface="Segoe UI" panose="020B0502040204020203" pitchFamily="34" charset="0"/>
                <a:cs typeface="Arial" panose="020B0604020202020204" pitchFamily="34" charset="0"/>
              </a:rPr>
              <a:t>أنشئ صورة</a:t>
            </a:r>
          </a:p>
          <a:p>
            <a:pPr marL="279400" indent="-279400" algn="r">
              <a:spcAft>
                <a:spcPts val="1200"/>
              </a:spcAft>
              <a:buFont typeface="+mj-lt"/>
              <a:buAutoNum type="arabicPeriod"/>
            </a:pPr>
            <a:r>
              <a:rPr lang="ar-SA" sz="1600" i="0" dirty="0">
                <a:effectLst/>
                <a:latin typeface="Segoe UI" panose="020B0502040204020203" pitchFamily="34" charset="0"/>
                <a:cs typeface="Arial" panose="020B0604020202020204" pitchFamily="34" charset="0"/>
              </a:rPr>
              <a:t>حمّل الصورة والصقها في شريحة </a:t>
            </a:r>
            <a:r>
              <a:rPr lang="en-US" sz="1600" i="0" dirty="0">
                <a:effectLst/>
                <a:latin typeface="Segoe UI" panose="020B0502040204020203" pitchFamily="34" charset="0"/>
                <a:cs typeface="Arial" panose="020B0604020202020204" pitchFamily="34" charset="0"/>
              </a:rPr>
              <a:t>PowerPoint</a:t>
            </a:r>
            <a:r>
              <a:rPr lang="ar-SA" sz="1600" i="0" dirty="0">
                <a:effectLst/>
                <a:latin typeface="Segoe UI" panose="020B0502040204020203" pitchFamily="34" charset="0"/>
                <a:cs typeface="Arial" panose="020B0604020202020204" pitchFamily="34" charset="0"/>
              </a:rPr>
              <a:t> بعنوان "ميزات الوجهة"</a:t>
            </a:r>
          </a:p>
        </p:txBody>
      </p:sp>
      <p:grpSp>
        <p:nvGrpSpPr>
          <p:cNvPr id="50" name="Group 49">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10720381" y="1460586"/>
            <a:ext cx="736979" cy="731926"/>
            <a:chOff x="987658" y="5065483"/>
            <a:chExt cx="1169054" cy="1200820"/>
          </a:xfrm>
        </p:grpSpPr>
        <p:grpSp>
          <p:nvGrpSpPr>
            <p:cNvPr id="51" name="Group 50">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54"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5"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52"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3"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56" name="Oval 55">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10793846"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cxnSp>
        <p:nvCxnSpPr>
          <p:cNvPr id="57" name="Straight Connector 56">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5563365"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8"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10947284"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6693916" y="3088623"/>
            <a:ext cx="4772847" cy="443198"/>
          </a:xfrm>
        </p:spPr>
        <p:txBody>
          <a:bodyPr/>
          <a:lstStyle/>
          <a:p>
            <a:r>
              <a:rPr lang="ar-SA" b="1" dirty="0">
                <a:cs typeface="Arial" panose="020B0604020202020204" pitchFamily="34" charset="0"/>
              </a:rPr>
              <a:t>عمل فردي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6693916" y="3977319"/>
            <a:ext cx="4772847" cy="307777"/>
          </a:xfrm>
        </p:spPr>
        <p:txBody>
          <a:bodyPr/>
          <a:lstStyle/>
          <a:p>
            <a:r>
              <a:rPr lang="ar-SA" b="1" dirty="0">
                <a:latin typeface="+mj-lt"/>
                <a:cs typeface="Arial" panose="020B0604020202020204" pitchFamily="34" charset="0"/>
              </a:rPr>
              <a:t>15 دقيقة</a:t>
            </a:r>
          </a:p>
        </p:txBody>
      </p:sp>
      <p:sp>
        <p:nvSpPr>
          <p:cNvPr id="22" name="TextBox 21">
            <a:extLst>
              <a:ext uri="{FF2B5EF4-FFF2-40B4-BE49-F238E27FC236}">
                <a16:creationId xmlns:a16="http://schemas.microsoft.com/office/drawing/2014/main" id="{442DE0AA-B207-294A-43DE-E7D61FABAB7B}"/>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6770116" y="3088623"/>
            <a:ext cx="4772847" cy="443198"/>
          </a:xfrm>
        </p:spPr>
        <p:txBody>
          <a:bodyPr/>
          <a:lstStyle/>
          <a:p>
            <a:r>
              <a:rPr lang="ar-SA" b="1">
                <a:cs typeface="Arial" panose="020B0604020202020204" pitchFamily="34" charset="0"/>
              </a:rPr>
              <a:t>مشاركة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6770116" y="3977319"/>
            <a:ext cx="4772847" cy="307777"/>
          </a:xfrm>
        </p:spPr>
        <p:txBody>
          <a:bodyPr/>
          <a:lstStyle/>
          <a:p>
            <a:r>
              <a:rPr lang="en-US" b="1" noProof="0" dirty="0">
                <a:latin typeface="+mj-lt"/>
                <a:cs typeface="Arial" panose="020B0604020202020204" pitchFamily="34" charset="0"/>
              </a:rPr>
              <a:t>5</a:t>
            </a:r>
            <a:r>
              <a:rPr lang="ar-SA" b="1" dirty="0">
                <a:latin typeface="+mj-lt"/>
                <a:cs typeface="Arial" panose="020B0604020202020204" pitchFamily="34" charset="0"/>
              </a:rPr>
              <a:t> دقيقة</a:t>
            </a:r>
          </a:p>
        </p:txBody>
      </p:sp>
      <p:sp>
        <p:nvSpPr>
          <p:cNvPr id="5" name="TextBox 4">
            <a:extLst>
              <a:ext uri="{FF2B5EF4-FFF2-40B4-BE49-F238E27FC236}">
                <a16:creationId xmlns:a16="http://schemas.microsoft.com/office/drawing/2014/main" id="{C0A83DAE-7513-948C-2D8A-5B09CC109C11}"/>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6</a:t>
            </a:r>
            <a:r>
              <a:rPr lang="ar-SA" b="1" dirty="0">
                <a:cs typeface="Arial" panose="020B0604020202020204" pitchFamily="34" charset="0"/>
              </a:rPr>
              <a:t>: تصميم قائمة الطعام</a:t>
            </a:r>
          </a:p>
        </p:txBody>
      </p: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15065"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182705" y="1360868"/>
            <a:ext cx="4876800" cy="4740530"/>
          </a:xfrm>
          <a:prstGeom prst="roundRect">
            <a:avLst>
              <a:gd name="adj" fmla="val 2013"/>
            </a:avLst>
          </a:prstGeom>
          <a:solidFill>
            <a:srgbClr val="FCEDE1"/>
          </a:solidFill>
        </p:spPr>
      </p:pic>
      <p:sp>
        <p:nvSpPr>
          <p:cNvPr id="4" name="TextBox 3">
            <a:extLst>
              <a:ext uri="{FF2B5EF4-FFF2-40B4-BE49-F238E27FC236}">
                <a16:creationId xmlns:a16="http://schemas.microsoft.com/office/drawing/2014/main" id="{EF4A68B3-9BED-DA63-2426-346AF4018DE8}"/>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cxnSp>
        <p:nvCxnSpPr>
          <p:cNvPr id="62" name="Straight Connector 61">
            <a:extLst>
              <a:ext uri="{FF2B5EF4-FFF2-40B4-BE49-F238E27FC236}">
                <a16:creationId xmlns:a16="http://schemas.microsoft.com/office/drawing/2014/main" id="{23B648D6-E0F9-F131-3747-F36045AA8FB2}"/>
              </a:ext>
              <a:ext uri="{C183D7F6-B498-43B3-948B-1728B52AA6E4}">
                <adec:decorative xmlns:adec="http://schemas.microsoft.com/office/drawing/2017/decorative" val="1"/>
              </a:ext>
            </a:extLst>
          </p:cNvPr>
          <p:cNvCxnSpPr>
            <a:cxnSpLocks/>
          </p:cNvCxnSpPr>
          <p:nvPr/>
        </p:nvCxnSpPr>
        <p:spPr>
          <a:xfrm>
            <a:off x="10792739"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3" name="Rounded Rectangle 24_1">
            <a:extLst>
              <a:ext uri="{FF2B5EF4-FFF2-40B4-BE49-F238E27FC236}">
                <a16:creationId xmlns:a16="http://schemas.microsoft.com/office/drawing/2014/main" id="{FA910DD7-9B8C-9468-FABF-F69A00374805}"/>
              </a:ext>
              <a:ext uri="{C183D7F6-B498-43B3-948B-1728B52AA6E4}">
                <adec:decorative xmlns:adec="http://schemas.microsoft.com/office/drawing/2017/decorative" val="1"/>
              </a:ext>
            </a:extLst>
          </p:cNvPr>
          <p:cNvSpPr>
            <a:spLocks/>
          </p:cNvSpPr>
          <p:nvPr/>
        </p:nvSpPr>
        <p:spPr bwMode="auto">
          <a:xfrm>
            <a:off x="5382765"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64" name="Freeform: Shape 63">
            <a:extLst>
              <a:ext uri="{FF2B5EF4-FFF2-40B4-BE49-F238E27FC236}">
                <a16:creationId xmlns:a16="http://schemas.microsoft.com/office/drawing/2014/main" id="{C85093B1-F833-030D-2E9A-A52E0F69D44F}"/>
              </a:ext>
              <a:ext uri="{C183D7F6-B498-43B3-948B-1728B52AA6E4}">
                <adec:decorative xmlns:adec="http://schemas.microsoft.com/office/drawing/2017/decorative" val="1"/>
              </a:ext>
            </a:extLst>
          </p:cNvPr>
          <p:cNvSpPr>
            <a:spLocks/>
          </p:cNvSpPr>
          <p:nvPr/>
        </p:nvSpPr>
        <p:spPr bwMode="auto">
          <a:xfrm>
            <a:off x="10969110"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pic>
        <p:nvPicPr>
          <p:cNvPr id="65" name="Picture 64">
            <a:extLst>
              <a:ext uri="{FF2B5EF4-FFF2-40B4-BE49-F238E27FC236}">
                <a16:creationId xmlns:a16="http://schemas.microsoft.com/office/drawing/2014/main" id="{6FCF2779-E4C6-3BA0-78A2-943ABAC99178}"/>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H="1" flipV="1">
            <a:off x="5494187"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6" name="Rectangle: Rounded Corners 65">
            <a:extLst>
              <a:ext uri="{FF2B5EF4-FFF2-40B4-BE49-F238E27FC236}">
                <a16:creationId xmlns:a16="http://schemas.microsoft.com/office/drawing/2014/main" id="{6D8CCDC6-C760-15CC-A7C0-E6C98D6D02FD}"/>
              </a:ext>
              <a:ext uri="{C183D7F6-B498-43B3-948B-1728B52AA6E4}">
                <adec:decorative xmlns:adec="http://schemas.microsoft.com/office/drawing/2017/decorative" val="1"/>
              </a:ext>
            </a:extLst>
          </p:cNvPr>
          <p:cNvSpPr>
            <a:spLocks/>
          </p:cNvSpPr>
          <p:nvPr/>
        </p:nvSpPr>
        <p:spPr bwMode="auto">
          <a:xfrm>
            <a:off x="5535167"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67" name="TextBox 66">
            <a:extLst>
              <a:ext uri="{FF2B5EF4-FFF2-40B4-BE49-F238E27FC236}">
                <a16:creationId xmlns:a16="http://schemas.microsoft.com/office/drawing/2014/main" id="{FBBEF5BE-49E9-273A-C616-92053C7B5962}"/>
              </a:ext>
              <a:ext uri="{C183D7F6-B498-43B3-948B-1728B52AA6E4}">
                <adec:decorative xmlns:adec="http://schemas.microsoft.com/office/drawing/2017/decorative" val="0"/>
              </a:ext>
            </a:extLst>
          </p:cNvPr>
          <p:cNvSpPr txBox="1">
            <a:spLocks/>
          </p:cNvSpPr>
          <p:nvPr/>
        </p:nvSpPr>
        <p:spPr>
          <a:xfrm>
            <a:off x="5563366" y="2342725"/>
            <a:ext cx="5862816" cy="492443"/>
          </a:xfrm>
          <a:prstGeom prst="rect">
            <a:avLst/>
          </a:prstGeom>
          <a:noFill/>
        </p:spPr>
        <p:txBody>
          <a:bodyPr wrap="square" lIns="0" tIns="0" rIns="0" bIns="0">
            <a:spAutoFit/>
          </a:bodyPr>
          <a:lstStyle/>
          <a:p>
            <a:pPr defTabSz="932742">
              <a:spcAft>
                <a:spcPts val="1200"/>
              </a:spcAft>
            </a:pPr>
            <a:r>
              <a:rPr lang="ar-SA" sz="16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في هذا التمرين، سنقوم بإنشاء خيارات الطعام وقائمة الطعام لوجهتك. يمكن لهذه الخيارات أن تعزز الطابع العام والمزاج والتجربة للزوار.</a:t>
            </a:r>
          </a:p>
        </p:txBody>
      </p:sp>
      <p:sp>
        <p:nvSpPr>
          <p:cNvPr id="68" name="TextBox 67">
            <a:extLst>
              <a:ext uri="{FF2B5EF4-FFF2-40B4-BE49-F238E27FC236}">
                <a16:creationId xmlns:a16="http://schemas.microsoft.com/office/drawing/2014/main" id="{7D0B9379-0982-2B72-74F0-532C42CE3CBC}"/>
              </a:ext>
              <a:ext uri="{C183D7F6-B498-43B3-948B-1728B52AA6E4}">
                <adec:decorative xmlns:adec="http://schemas.microsoft.com/office/drawing/2017/decorative" val="0"/>
              </a:ext>
            </a:extLst>
          </p:cNvPr>
          <p:cNvSpPr txBox="1">
            <a:spLocks/>
          </p:cNvSpPr>
          <p:nvPr/>
        </p:nvSpPr>
        <p:spPr>
          <a:xfrm>
            <a:off x="5563366" y="3381811"/>
            <a:ext cx="5862816" cy="246221"/>
          </a:xfrm>
          <a:prstGeom prst="rect">
            <a:avLst/>
          </a:prstGeom>
          <a:noFill/>
        </p:spPr>
        <p:txBody>
          <a:bodyPr wrap="square" lIns="0" tIns="0" rIns="0" bIns="0">
            <a:spAutoFit/>
          </a:bodyPr>
          <a:lstStyle/>
          <a:p>
            <a:pPr marL="0" indent="0">
              <a:buNone/>
            </a:pPr>
            <a:r>
              <a:rPr lang="ar-SA" sz="1600" b="1" dirty="0">
                <a:latin typeface="Segoe UI" panose="020B0502040204020203" pitchFamily="34" charset="0"/>
                <a:ea typeface="+mj-ea"/>
                <a:cs typeface="Arial" panose="020B0604020202020204" pitchFamily="34" charset="0"/>
              </a:rPr>
              <a:t>اتبع الخطوات في الوحدة </a:t>
            </a:r>
            <a:r>
              <a:rPr lang="en-US" sz="1600" b="1" noProof="0" dirty="0">
                <a:latin typeface="+mj-lt"/>
                <a:ea typeface="+mj-ea"/>
                <a:cs typeface="Arial" panose="020B0604020202020204" pitchFamily="34" charset="0"/>
              </a:rPr>
              <a:t>6</a:t>
            </a:r>
            <a:r>
              <a:rPr lang="ar-SA" sz="1600" b="1" dirty="0">
                <a:latin typeface="Segoe UI" panose="020B0502040204020203" pitchFamily="34" charset="0"/>
                <a:ea typeface="+mj-ea"/>
                <a:cs typeface="Arial" panose="020B0604020202020204" pitchFamily="34" charset="0"/>
              </a:rPr>
              <a:t> لتصميم قائمتك.</a:t>
            </a:r>
          </a:p>
        </p:txBody>
      </p:sp>
      <p:grpSp>
        <p:nvGrpSpPr>
          <p:cNvPr id="70" name="Group 69">
            <a:extLst>
              <a:ext uri="{FF2B5EF4-FFF2-40B4-BE49-F238E27FC236}">
                <a16:creationId xmlns:a16="http://schemas.microsoft.com/office/drawing/2014/main" id="{9246F566-398F-6B68-E064-483E0A5EBC3C}"/>
              </a:ext>
              <a:ext uri="{C183D7F6-B498-43B3-948B-1728B52AA6E4}">
                <adec:decorative xmlns:adec="http://schemas.microsoft.com/office/drawing/2017/decorative" val="1"/>
              </a:ext>
            </a:extLst>
          </p:cNvPr>
          <p:cNvGrpSpPr/>
          <p:nvPr/>
        </p:nvGrpSpPr>
        <p:grpSpPr>
          <a:xfrm>
            <a:off x="10723110" y="1460586"/>
            <a:ext cx="736979" cy="731926"/>
            <a:chOff x="987658" y="5065483"/>
            <a:chExt cx="1169054" cy="1200820"/>
          </a:xfrm>
        </p:grpSpPr>
        <p:grpSp>
          <p:nvGrpSpPr>
            <p:cNvPr id="71" name="Group 70">
              <a:extLst>
                <a:ext uri="{FF2B5EF4-FFF2-40B4-BE49-F238E27FC236}">
                  <a16:creationId xmlns:a16="http://schemas.microsoft.com/office/drawing/2014/main" id="{9DEABBF4-7BD3-B2F2-85BA-EC1A1288FC6B}"/>
                </a:ext>
              </a:extLst>
            </p:cNvPr>
            <p:cNvGrpSpPr/>
            <p:nvPr/>
          </p:nvGrpSpPr>
          <p:grpSpPr>
            <a:xfrm>
              <a:off x="987658" y="5065483"/>
              <a:ext cx="1169054" cy="1200820"/>
              <a:chOff x="6349393" y="1711575"/>
              <a:chExt cx="5590022" cy="5674618"/>
            </a:xfrm>
          </p:grpSpPr>
          <p:sp>
            <p:nvSpPr>
              <p:cNvPr id="74" name="Rounded Rectangle 3_1">
                <a:extLst>
                  <a:ext uri="{FF2B5EF4-FFF2-40B4-BE49-F238E27FC236}">
                    <a16:creationId xmlns:a16="http://schemas.microsoft.com/office/drawing/2014/main" id="{D20F43E7-B9E7-6E17-B28F-B23A6DE091C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75" name="Rounded Rectangle 3_1">
                <a:extLst>
                  <a:ext uri="{FF2B5EF4-FFF2-40B4-BE49-F238E27FC236}">
                    <a16:creationId xmlns:a16="http://schemas.microsoft.com/office/drawing/2014/main" id="{3604DCA6-E3E8-136B-17A4-FCDDC9EB833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72" name="Rounded Rectangle 3_1">
              <a:extLst>
                <a:ext uri="{FF2B5EF4-FFF2-40B4-BE49-F238E27FC236}">
                  <a16:creationId xmlns:a16="http://schemas.microsoft.com/office/drawing/2014/main" id="{E191115C-B9B8-8363-A86D-19EBEA31641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73" name="Rounded Rectangle 24_1">
              <a:extLst>
                <a:ext uri="{FF2B5EF4-FFF2-40B4-BE49-F238E27FC236}">
                  <a16:creationId xmlns:a16="http://schemas.microsoft.com/office/drawing/2014/main" id="{BD2615EA-72AD-4E66-39EF-9889A2DB13A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76" name="Oval 75">
            <a:extLst>
              <a:ext uri="{FF2B5EF4-FFF2-40B4-BE49-F238E27FC236}">
                <a16:creationId xmlns:a16="http://schemas.microsoft.com/office/drawing/2014/main" id="{85DF1691-C2E0-E5A4-2CA4-72377D46F000}"/>
              </a:ext>
              <a:ext uri="{C183D7F6-B498-43B3-948B-1728B52AA6E4}">
                <adec:decorative xmlns:adec="http://schemas.microsoft.com/office/drawing/2017/decorative" val="1"/>
              </a:ext>
            </a:extLst>
          </p:cNvPr>
          <p:cNvSpPr>
            <a:spLocks/>
          </p:cNvSpPr>
          <p:nvPr/>
        </p:nvSpPr>
        <p:spPr bwMode="auto">
          <a:xfrm>
            <a:off x="10796575"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cxnSp>
        <p:nvCxnSpPr>
          <p:cNvPr id="77" name="Straight Connector 76">
            <a:extLst>
              <a:ext uri="{FF2B5EF4-FFF2-40B4-BE49-F238E27FC236}">
                <a16:creationId xmlns:a16="http://schemas.microsoft.com/office/drawing/2014/main" id="{4A2F9999-CCB5-3F20-B0B6-B5A0D7BC34B9}"/>
              </a:ext>
              <a:ext uri="{C183D7F6-B498-43B3-948B-1728B52AA6E4}">
                <adec:decorative xmlns:adec="http://schemas.microsoft.com/office/drawing/2017/decorative" val="1"/>
              </a:ext>
            </a:extLst>
          </p:cNvPr>
          <p:cNvCxnSpPr>
            <a:cxnSpLocks/>
          </p:cNvCxnSpPr>
          <p:nvPr/>
        </p:nvCxnSpPr>
        <p:spPr>
          <a:xfrm>
            <a:off x="5563365"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9DCB745-6038-A35E-8808-7A088A2DAC11}"/>
              </a:ext>
              <a:ext uri="{C183D7F6-B498-43B3-948B-1728B52AA6E4}">
                <adec:decorative xmlns:adec="http://schemas.microsoft.com/office/drawing/2017/decorative" val="1"/>
              </a:ext>
            </a:extLst>
          </p:cNvPr>
          <p:cNvCxnSpPr>
            <a:cxnSpLocks/>
          </p:cNvCxnSpPr>
          <p:nvPr/>
        </p:nvCxnSpPr>
        <p:spPr>
          <a:xfrm>
            <a:off x="8304849"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CompanyDirectory_EF0D">
            <a:extLst>
              <a:ext uri="{FF2B5EF4-FFF2-40B4-BE49-F238E27FC236}">
                <a16:creationId xmlns:a16="http://schemas.microsoft.com/office/drawing/2014/main" id="{5E114C36-E41C-0865-E867-CF8BFBAAF05E}"/>
              </a:ext>
              <a:ext uri="{C183D7F6-B498-43B3-948B-1728B52AA6E4}">
                <adec:decorative xmlns:adec="http://schemas.microsoft.com/office/drawing/2017/decorative" val="1"/>
              </a:ext>
            </a:extLst>
          </p:cNvPr>
          <p:cNvSpPr>
            <a:spLocks noChangeAspect="1" noEditPoints="1"/>
          </p:cNvSpPr>
          <p:nvPr/>
        </p:nvSpPr>
        <p:spPr bwMode="auto">
          <a:xfrm>
            <a:off x="10952196"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5" name="TextBox 4">
            <a:extLst>
              <a:ext uri="{FF2B5EF4-FFF2-40B4-BE49-F238E27FC236}">
                <a16:creationId xmlns:a16="http://schemas.microsoft.com/office/drawing/2014/main" id="{75AB1EB3-4C2E-530A-F11D-F9F6B77AC02D}"/>
              </a:ext>
              <a:ext uri="{C183D7F6-B498-43B3-948B-1728B52AA6E4}">
                <adec:decorative xmlns:adec="http://schemas.microsoft.com/office/drawing/2017/decorative" val="0"/>
              </a:ext>
            </a:extLst>
          </p:cNvPr>
          <p:cNvSpPr txBox="1">
            <a:spLocks/>
          </p:cNvSpPr>
          <p:nvPr/>
        </p:nvSpPr>
        <p:spPr>
          <a:xfrm>
            <a:off x="8671560" y="3923504"/>
            <a:ext cx="2553903" cy="2000548"/>
          </a:xfrm>
          <a:prstGeom prst="rect">
            <a:avLst/>
          </a:prstGeom>
          <a:noFill/>
        </p:spPr>
        <p:txBody>
          <a:bodyPr wrap="square" lIns="0" tIns="0" rIns="0" bIns="0">
            <a:spAutoFit/>
          </a:bodyPr>
          <a:lstStyle/>
          <a:p>
            <a:pPr marL="279400" indent="-279400" algn="r">
              <a:spcAft>
                <a:spcPts val="1500"/>
              </a:spcAft>
              <a:buFont typeface="+mj-lt"/>
              <a:buAutoNum type="arabicPeriod"/>
            </a:pPr>
            <a:r>
              <a:rPr lang="ar-SA" sz="1600" i="0" dirty="0">
                <a:effectLst/>
                <a:latin typeface="Segoe UI" panose="020B0502040204020203" pitchFamily="34" charset="0"/>
                <a:cs typeface="Arial" panose="020B0604020202020204" pitchFamily="34" charset="0"/>
              </a:rPr>
              <a:t>ابتكر الأفكار</a:t>
            </a:r>
          </a:p>
          <a:p>
            <a:pPr marL="279400" indent="-279400" algn="r">
              <a:spcAft>
                <a:spcPts val="1500"/>
              </a:spcAft>
              <a:buFont typeface="+mj-lt"/>
              <a:buAutoNum type="arabicPeriod"/>
            </a:pPr>
            <a:r>
              <a:rPr lang="ar-SA" sz="1600" i="0" dirty="0">
                <a:effectLst/>
                <a:latin typeface="Segoe UI" panose="020B0502040204020203" pitchFamily="34" charset="0"/>
                <a:cs typeface="Arial" panose="020B0604020202020204" pitchFamily="34" charset="0"/>
              </a:rPr>
              <a:t>أنشئ الصورة</a:t>
            </a:r>
          </a:p>
          <a:p>
            <a:pPr marL="279400" indent="-279400" algn="r">
              <a:spcAft>
                <a:spcPts val="1500"/>
              </a:spcAft>
              <a:buFont typeface="+mj-lt"/>
              <a:buAutoNum type="arabicPeriod"/>
            </a:pPr>
            <a:r>
              <a:rPr lang="ar-SA" sz="1600" i="0" dirty="0">
                <a:effectLst/>
                <a:latin typeface="Segoe UI" panose="020B0502040204020203" pitchFamily="34" charset="0"/>
                <a:cs typeface="Arial" panose="020B0604020202020204" pitchFamily="34" charset="0"/>
              </a:rPr>
              <a:t>ابتكر مشروبًا مميزًا</a:t>
            </a:r>
          </a:p>
          <a:p>
            <a:pPr marL="279400" indent="-279400" algn="r">
              <a:spcAft>
                <a:spcPts val="1500"/>
              </a:spcAft>
              <a:buFont typeface="+mj-lt"/>
              <a:buAutoNum type="arabicPeriod"/>
            </a:pPr>
            <a:r>
              <a:rPr lang="ar-SA" sz="1600" i="0" dirty="0">
                <a:effectLst/>
                <a:latin typeface="Segoe UI" panose="020B0502040204020203" pitchFamily="34" charset="0"/>
                <a:cs typeface="Arial" panose="020B0604020202020204" pitchFamily="34" charset="0"/>
              </a:rPr>
              <a:t>ابتكر الأفكار بواسطة </a:t>
            </a:r>
            <a:r>
              <a:rPr lang="en-US" sz="1600" i="0" dirty="0">
                <a:effectLst/>
                <a:latin typeface="Segoe UI" panose="020B0502040204020203" pitchFamily="34" charset="0"/>
                <a:cs typeface="Arial" panose="020B0604020202020204" pitchFamily="34" charset="0"/>
              </a:rPr>
              <a:t>Copilot</a:t>
            </a:r>
          </a:p>
          <a:p>
            <a:pPr marL="279400" indent="-279400" algn="r">
              <a:spcAft>
                <a:spcPts val="1500"/>
              </a:spcAft>
              <a:buFont typeface="+mj-lt"/>
              <a:buAutoNum type="arabicPeriod"/>
            </a:pPr>
            <a:r>
              <a:rPr lang="ar-SA" sz="1600" i="0" dirty="0">
                <a:effectLst/>
                <a:latin typeface="Segoe UI" panose="020B0502040204020203" pitchFamily="34" charset="0"/>
                <a:cs typeface="Arial" panose="020B0604020202020204" pitchFamily="34" charset="0"/>
              </a:rPr>
              <a:t>أنشئ صورتك</a:t>
            </a:r>
          </a:p>
        </p:txBody>
      </p:sp>
      <p:sp>
        <p:nvSpPr>
          <p:cNvPr id="7" name="TextBox 6">
            <a:extLst>
              <a:ext uri="{FF2B5EF4-FFF2-40B4-BE49-F238E27FC236}">
                <a16:creationId xmlns:a16="http://schemas.microsoft.com/office/drawing/2014/main" id="{50AB39CA-D4C5-3F2E-4594-6C275E10440E}"/>
              </a:ext>
              <a:ext uri="{C183D7F6-B498-43B3-948B-1728B52AA6E4}">
                <adec:decorative xmlns:adec="http://schemas.microsoft.com/office/drawing/2017/decorative" val="0"/>
              </a:ext>
            </a:extLst>
          </p:cNvPr>
          <p:cNvSpPr txBox="1">
            <a:spLocks/>
          </p:cNvSpPr>
          <p:nvPr/>
        </p:nvSpPr>
        <p:spPr>
          <a:xfrm>
            <a:off x="5707380" y="3910274"/>
            <a:ext cx="2378019" cy="1177245"/>
          </a:xfrm>
          <a:prstGeom prst="rect">
            <a:avLst/>
          </a:prstGeom>
          <a:noFill/>
        </p:spPr>
        <p:txBody>
          <a:bodyPr wrap="square" lIns="0" tIns="0" rIns="0" bIns="0">
            <a:spAutoFit/>
          </a:bodyPr>
          <a:lstStyle/>
          <a:p>
            <a:pPr marL="288925" indent="-288925" algn="r">
              <a:spcAft>
                <a:spcPts val="1500"/>
              </a:spcAft>
              <a:buFont typeface="+mj-lt"/>
              <a:buAutoNum type="arabicPeriod" startAt="6"/>
            </a:pPr>
            <a:r>
              <a:rPr lang="ar-SA" sz="1600" i="0" dirty="0">
                <a:effectLst/>
                <a:latin typeface="Segoe UI" panose="020B0502040204020203" pitchFamily="34" charset="0"/>
                <a:cs typeface="Arial" panose="020B0604020202020204" pitchFamily="34" charset="0"/>
              </a:rPr>
              <a:t>ابتكر الأفكار باستخدام مرجع</a:t>
            </a:r>
          </a:p>
          <a:p>
            <a:pPr marL="288925" indent="-288925" algn="r">
              <a:spcAft>
                <a:spcPts val="1500"/>
              </a:spcAft>
              <a:buFont typeface="+mj-lt"/>
              <a:buAutoNum type="arabicPeriod" startAt="6"/>
            </a:pPr>
            <a:r>
              <a:rPr lang="ar-SA" sz="1600" i="0" dirty="0">
                <a:effectLst/>
                <a:latin typeface="Segoe UI" panose="020B0502040204020203" pitchFamily="34" charset="0"/>
                <a:cs typeface="Arial" panose="020B0604020202020204" pitchFamily="34" charset="0"/>
              </a:rPr>
              <a:t>حمّل الصورة والصقها في شريحة </a:t>
            </a:r>
            <a:r>
              <a:rPr lang="en-US" sz="1600" i="0" dirty="0">
                <a:effectLst/>
                <a:latin typeface="Segoe UI" panose="020B0502040204020203" pitchFamily="34" charset="0"/>
                <a:cs typeface="Arial" panose="020B0604020202020204" pitchFamily="34" charset="0"/>
              </a:rPr>
              <a:t>PowerPoint</a:t>
            </a:r>
            <a:r>
              <a:rPr lang="ar-SA" sz="1600" i="0" dirty="0">
                <a:effectLst/>
                <a:latin typeface="Segoe UI" panose="020B0502040204020203" pitchFamily="34" charset="0"/>
                <a:cs typeface="Arial" panose="020B0604020202020204" pitchFamily="34" charset="0"/>
              </a:rPr>
              <a:t> بعنوان "القائمة"</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ar-SA" b="1" dirty="0">
                <a:cs typeface="Arial" panose="020B0604020202020204" pitchFamily="34" charset="0"/>
              </a:rPr>
              <a:t>الوحدة </a:t>
            </a:r>
            <a:r>
              <a:rPr lang="en-US" b="1" noProof="0" dirty="0">
                <a:cs typeface="Arial" panose="020B0604020202020204" pitchFamily="34" charset="0"/>
              </a:rPr>
              <a:t>7</a:t>
            </a:r>
            <a:r>
              <a:rPr lang="ar-SA" b="1" dirty="0">
                <a:cs typeface="Arial" panose="020B0604020202020204" pitchFamily="34" charset="0"/>
              </a:rPr>
              <a:t>: ابتكر الأجواء والموسيقى</a:t>
            </a:r>
          </a:p>
        </p:txBody>
      </p: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26879"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cxnSp>
        <p:nvCxnSpPr>
          <p:cNvPr id="4" name="Straight Connector 3">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10787033"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382765"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7" name="TextBox 6">
            <a:extLst>
              <a:ext uri="{FF2B5EF4-FFF2-40B4-BE49-F238E27FC236}">
                <a16:creationId xmlns:a16="http://schemas.microsoft.com/office/drawing/2014/main" id="{9C9320D3-C756-38D4-B823-65E41DF30182}"/>
              </a:ext>
            </a:extLst>
          </p:cNvPr>
          <p:cNvSpPr txBox="1">
            <a:spLocks/>
          </p:cNvSpPr>
          <p:nvPr/>
        </p:nvSpPr>
        <p:spPr>
          <a:xfrm>
            <a:off x="5563366" y="2342725"/>
            <a:ext cx="5862816" cy="738664"/>
          </a:xfrm>
          <a:prstGeom prst="rect">
            <a:avLst/>
          </a:prstGeom>
          <a:noFill/>
        </p:spPr>
        <p:txBody>
          <a:bodyPr wrap="square" lIns="0" tIns="0" rIns="0" bIns="0">
            <a:spAutoFit/>
          </a:bodyPr>
          <a:lstStyle/>
          <a:p>
            <a:pPr indent="0" defTabSz="932742">
              <a:spcAft>
                <a:spcPts val="1200"/>
              </a:spcAft>
              <a:buNone/>
            </a:pPr>
            <a:r>
              <a:rPr lang="ar-SA"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في هذا التمرين، سنعمل على تحديد المزاج والأجواء العامة لوجهتك. سيساعد ذلك في التعبير عن الطابع والشخصية الخاصة بمكانك! بمساعدة </a:t>
            </a:r>
            <a:r>
              <a:rPr lang="en-US"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Copilot</a:t>
            </a:r>
            <a:r>
              <a:rPr lang="ar-SA" sz="16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 ستنشئ قائمة تشغيل من الأغاني التي تتناسب مع الأجواء.</a:t>
            </a:r>
          </a:p>
        </p:txBody>
      </p:sp>
      <p:sp>
        <p:nvSpPr>
          <p:cNvPr id="8" name="Freeform: Shape 7">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963404"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pic>
        <p:nvPicPr>
          <p:cNvPr id="9" name="Picture 8">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H="1" flipV="1">
            <a:off x="5494187"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5535167"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29" name="TextBox 28">
            <a:extLst>
              <a:ext uri="{FF2B5EF4-FFF2-40B4-BE49-F238E27FC236}">
                <a16:creationId xmlns:a16="http://schemas.microsoft.com/office/drawing/2014/main" id="{3FD55728-22D0-F62C-F175-044B4A03A27B}"/>
              </a:ext>
            </a:extLst>
          </p:cNvPr>
          <p:cNvSpPr txBox="1">
            <a:spLocks/>
          </p:cNvSpPr>
          <p:nvPr/>
        </p:nvSpPr>
        <p:spPr>
          <a:xfrm>
            <a:off x="5680328" y="3603144"/>
            <a:ext cx="5628894" cy="1641475"/>
          </a:xfrm>
          <a:prstGeom prst="rect">
            <a:avLst/>
          </a:prstGeom>
          <a:noFill/>
        </p:spPr>
        <p:txBody>
          <a:bodyPr wrap="square" lIns="0" tIns="0" rIns="0" bIns="0">
            <a:spAutoFit/>
          </a:bodyPr>
          <a:lstStyle/>
          <a:p>
            <a:pPr marL="412750" indent="-279400">
              <a:spcAft>
                <a:spcPts val="800"/>
              </a:spcAft>
              <a:buFont typeface="+mj-lt"/>
              <a:buAutoNum type="arabicPeriod"/>
            </a:pPr>
            <a:r>
              <a:rPr lang="ar-SA" sz="1600" dirty="0">
                <a:latin typeface="Segoe UI" panose="020B0502040204020203" pitchFamily="34" charset="0"/>
                <a:cs typeface="Arial" panose="020B0604020202020204" pitchFamily="34" charset="0"/>
              </a:rPr>
              <a:t>ابتكر الأفكار</a:t>
            </a:r>
          </a:p>
          <a:p>
            <a:pPr marL="412750" indent="-279400">
              <a:spcAft>
                <a:spcPts val="800"/>
              </a:spcAft>
              <a:buFont typeface="+mj-lt"/>
              <a:buAutoNum type="arabicPeriod"/>
            </a:pPr>
            <a:r>
              <a:rPr lang="ar-SA" sz="1600" dirty="0">
                <a:latin typeface="Segoe UI" panose="020B0502040204020203" pitchFamily="34" charset="0"/>
                <a:cs typeface="Arial" panose="020B0604020202020204" pitchFamily="34" charset="0"/>
              </a:rPr>
              <a:t>انسخ المطالبة النموذجية في الدردشة</a:t>
            </a:r>
          </a:p>
          <a:p>
            <a:pPr marL="412750" indent="-279400">
              <a:spcAft>
                <a:spcPts val="800"/>
              </a:spcAft>
              <a:buFont typeface="+mj-lt"/>
              <a:buAutoNum type="arabicPeriod"/>
            </a:pPr>
            <a:r>
              <a:rPr lang="ar-SA" sz="1600" dirty="0">
                <a:latin typeface="Segoe UI" panose="020B0502040204020203" pitchFamily="34" charset="0"/>
                <a:cs typeface="Arial" panose="020B0604020202020204" pitchFamily="34" charset="0"/>
              </a:rPr>
              <a:t>راجع الاستجابة وقم بتحريرها حتى تصبح راضيًا عنها</a:t>
            </a:r>
          </a:p>
          <a:p>
            <a:pPr marL="412750" indent="-279400">
              <a:spcAft>
                <a:spcPts val="800"/>
              </a:spcAft>
              <a:buFont typeface="+mj-lt"/>
              <a:buAutoNum type="arabicPeriod"/>
            </a:pPr>
            <a:r>
              <a:rPr lang="ar-SA" sz="1600" dirty="0">
                <a:latin typeface="Segoe UI" panose="020B0502040204020203" pitchFamily="34" charset="0"/>
                <a:cs typeface="Arial" panose="020B0604020202020204" pitchFamily="34" charset="0"/>
              </a:rPr>
              <a:t>التقط صورة للشاشة (</a:t>
            </a:r>
            <a:r>
              <a:rPr lang="en-US" sz="1600" dirty="0">
                <a:latin typeface="Segoe UI" panose="020B0502040204020203" pitchFamily="34" charset="0"/>
                <a:cs typeface="Arial" panose="020B0604020202020204" pitchFamily="34" charset="0"/>
              </a:rPr>
              <a:t>Windows + Shift + S</a:t>
            </a:r>
            <a:r>
              <a:rPr lang="ar-SA" sz="1600" dirty="0">
                <a:latin typeface="Segoe UI" panose="020B0502040204020203" pitchFamily="34" charset="0"/>
                <a:cs typeface="Arial" panose="020B0604020202020204" pitchFamily="34" charset="0"/>
              </a:rPr>
              <a:t>) وانسخ الصورة</a:t>
            </a:r>
          </a:p>
          <a:p>
            <a:pPr marL="412750" indent="-279400">
              <a:spcAft>
                <a:spcPts val="800"/>
              </a:spcAft>
              <a:buFont typeface="+mj-lt"/>
              <a:buAutoNum type="arabicPeriod"/>
            </a:pPr>
            <a:r>
              <a:rPr lang="ar-SA" sz="1600" dirty="0">
                <a:latin typeface="Segoe UI" panose="020B0502040204020203" pitchFamily="34" charset="0"/>
                <a:cs typeface="Arial" panose="020B0604020202020204" pitchFamily="34" charset="0"/>
              </a:rPr>
              <a:t>الصق الصورة في شريحة </a:t>
            </a:r>
            <a:r>
              <a:rPr lang="en-US" sz="1600" dirty="0">
                <a:latin typeface="Segoe UI" panose="020B0502040204020203" pitchFamily="34" charset="0"/>
                <a:cs typeface="Arial" panose="020B0604020202020204" pitchFamily="34" charset="0"/>
              </a:rPr>
              <a:t>PowerPoint</a:t>
            </a:r>
            <a:r>
              <a:rPr lang="ar-SA" sz="1600" dirty="0">
                <a:latin typeface="Segoe UI" panose="020B0502040204020203" pitchFamily="34" charset="0"/>
                <a:cs typeface="Arial" panose="020B0604020202020204" pitchFamily="34" charset="0"/>
              </a:rPr>
              <a:t> بعنوان "الأجواء والموسيقى"</a:t>
            </a:r>
          </a:p>
        </p:txBody>
      </p:sp>
      <p:grpSp>
        <p:nvGrpSpPr>
          <p:cNvPr id="30" name="Group 2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10717404" y="1460586"/>
            <a:ext cx="736979" cy="731926"/>
            <a:chOff x="547424" y="4293480"/>
            <a:chExt cx="640026" cy="657416"/>
          </a:xfrm>
        </p:grpSpPr>
        <p:grpSp>
          <p:nvGrpSpPr>
            <p:cNvPr id="31" name="Group 3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2" name="Oval 3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3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951657"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39" name="TextBox 38">
            <a:extLst>
              <a:ext uri="{FF2B5EF4-FFF2-40B4-BE49-F238E27FC236}">
                <a16:creationId xmlns:a16="http://schemas.microsoft.com/office/drawing/2014/main" id="{3280493F-81EE-72DD-E77E-C0F4F6344A0D}"/>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pic>
        <p:nvPicPr>
          <p:cNvPr id="12" name="Picture 11" descr="A screenshot of a music list&#10;&#10;AI-generated content may be incorrect.">
            <a:extLst>
              <a:ext uri="{FF2B5EF4-FFF2-40B4-BE49-F238E27FC236}">
                <a16:creationId xmlns:a16="http://schemas.microsoft.com/office/drawing/2014/main" id="{10BB46F0-901E-BE45-F779-1F211B759F6A}"/>
              </a:ext>
            </a:extLst>
          </p:cNvPr>
          <p:cNvPicPr>
            <a:picLocks noChangeAspect="1"/>
          </p:cNvPicPr>
          <p:nvPr/>
        </p:nvPicPr>
        <p:blipFill>
          <a:blip r:embed="rId3"/>
          <a:stretch>
            <a:fillRect/>
          </a:stretch>
        </p:blipFill>
        <p:spPr>
          <a:xfrm>
            <a:off x="203698" y="1343819"/>
            <a:ext cx="4847652" cy="4740530"/>
          </a:xfrm>
          <a:prstGeom prst="rect">
            <a:avLst/>
          </a:prstGeom>
        </p:spPr>
      </p:pic>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8</a:t>
            </a:r>
            <a:r>
              <a:rPr lang="ar-SA" b="1" dirty="0">
                <a:cs typeface="Arial" panose="020B0604020202020204" pitchFamily="34" charset="0"/>
              </a:rPr>
              <a:t>: إنشاء مواد العلامة التجارية</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noProof="0">
              <a:ln>
                <a:noFill/>
              </a:ln>
              <a:solidFill>
                <a:srgbClr val="FF5C39"/>
              </a:solidFill>
              <a:effectLst/>
              <a:uLnTx/>
              <a:uFillTx/>
              <a:latin typeface="Segoe UI" panose="020B0502040204020203" pitchFamily="34" charset="0"/>
              <a:ea typeface="+mn-ea"/>
              <a:cs typeface="Arial" panose="020B0604020202020204"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ar-SA" sz="1800" dirty="0">
                <a:solidFill>
                  <a:schemeClr val="tx1"/>
                </a:solidFill>
                <a:latin typeface="Segoe UI" panose="020B0502040204020203" pitchFamily="34" charset="0"/>
                <a:cs typeface="Arial" panose="020B0604020202020204" pitchFamily="34" charset="0"/>
              </a:rPr>
              <a:t>في هذا التمرين، سنركز على آخر عنصر في وجهتك، وهو إنشاء مواد العلامة التجارية. سنقوم بابتكار اسم جذاب لوجهتك ووصف قصير يعبّر عن جوهرها.</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latin typeface="Segoe UI" panose="020B0502040204020203" pitchFamily="34" charset="0"/>
              <a:cs typeface="Arial" panose="020B0604020202020204" pitchFamily="34" charset="0"/>
            </a:endParaRP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أنشئ المحتوى النصي بواسطة </a:t>
            </a:r>
            <a:r>
              <a:rPr lang="en-US" sz="1800">
                <a:solidFill>
                  <a:schemeClr val="tx1"/>
                </a:solidFill>
                <a:latin typeface="Segoe UI" panose="020B0502040204020203" pitchFamily="34" charset="0"/>
                <a:cs typeface="Arial" panose="020B0604020202020204" pitchFamily="34" charset="0"/>
              </a:rPr>
              <a:t>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920563"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انسخ والصق مواد العلامة التجارية في </a:t>
            </a:r>
            <a:r>
              <a:rPr lang="en-US" sz="1800">
                <a:solidFill>
                  <a:schemeClr val="tx1"/>
                </a:solidFill>
                <a:latin typeface="Segoe UI" panose="020B0502040204020203" pitchFamily="34" charset="0"/>
                <a:cs typeface="Arial" panose="020B0604020202020204" pitchFamily="34" charset="0"/>
              </a:rPr>
              <a:t>PowerPoint</a:t>
            </a:r>
          </a:p>
        </p:txBody>
      </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1" eaLnBrk="1" fontAlgn="base" latinLnBrk="0" hangingPunct="1">
                <a:lnSpc>
                  <a:spcPct val="100000"/>
                </a:lnSpc>
                <a:spcBef>
                  <a:spcPct val="0"/>
                </a:spcBef>
                <a:spcAft>
                  <a:spcPct val="0"/>
                </a:spcAft>
                <a:buClrTx/>
                <a:buSzTx/>
                <a:buFontTx/>
                <a:buNone/>
                <a:tabLst/>
                <a:defRPr/>
              </a:pPr>
              <a:r>
                <a:rPr kumimoji="0" lang="en-US" sz="2000" i="0" u="none" strike="noStrike" cap="none" normalizeH="0" noProof="0" dirty="0">
                  <a:ln>
                    <a:noFill/>
                  </a:ln>
                  <a:solidFill>
                    <a:srgbClr val="C73ECC"/>
                  </a:solidFill>
                  <a:effectLst/>
                  <a:uLnTx/>
                  <a:uFillTx/>
                  <a:latin typeface="+mj-lt"/>
                  <a:ea typeface="+mj-ea"/>
                  <a:cs typeface="Arial" panose="020B0604020202020204" pitchFamily="34" charset="0"/>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2269209"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1" eaLnBrk="1" fontAlgn="base" latinLnBrk="0" hangingPunct="1">
                <a:lnSpc>
                  <a:spcPct val="100000"/>
                </a:lnSpc>
                <a:spcBef>
                  <a:spcPct val="0"/>
                </a:spcBef>
                <a:spcAft>
                  <a:spcPct val="0"/>
                </a:spcAft>
                <a:buClrTx/>
                <a:buSzTx/>
                <a:buFontTx/>
                <a:buNone/>
                <a:tabLst/>
                <a:defRPr/>
              </a:pPr>
              <a:r>
                <a:rPr kumimoji="0" lang="en-US" sz="2000" i="0" u="none" strike="noStrike" cap="none" normalizeH="0" noProof="0" dirty="0">
                  <a:ln>
                    <a:noFill/>
                  </a:ln>
                  <a:solidFill>
                    <a:srgbClr val="C73ECC"/>
                  </a:solidFill>
                  <a:effectLst/>
                  <a:uLnTx/>
                  <a:uFillTx/>
                  <a:latin typeface="+mj-lt"/>
                  <a:ea typeface="+mj-ea"/>
                  <a:cs typeface="Arial" panose="020B0604020202020204" pitchFamily="34" charset="0"/>
                </a:rPr>
                <a:t>3</a:t>
              </a:r>
            </a:p>
          </p:txBody>
        </p:sp>
      </p:grpSp>
      <p:sp>
        <p:nvSpPr>
          <p:cNvPr id="4" name="Rectangle: Rounded Corners 3">
            <a:extLst>
              <a:ext uri="{FF2B5EF4-FFF2-40B4-BE49-F238E27FC236}">
                <a16:creationId xmlns:a16="http://schemas.microsoft.com/office/drawing/2014/main" id="{DE621A14-4A0D-615F-4A0B-F2B5E5D1F61E}"/>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ar-SA" sz="1800">
                <a:solidFill>
                  <a:schemeClr val="tx1"/>
                </a:solidFill>
                <a:latin typeface="Segoe UI" panose="020B0502040204020203" pitchFamily="34" charset="0"/>
                <a:cs typeface="Arial" panose="020B0604020202020204" pitchFamily="34" charset="0"/>
              </a:rPr>
              <a:t>ابتكر الأفكار بواسطة </a:t>
            </a:r>
            <a:r>
              <a:rPr lang="en-US" sz="1800">
                <a:solidFill>
                  <a:schemeClr val="tx1"/>
                </a:solidFill>
                <a:latin typeface="Segoe UI" panose="020B0502040204020203" pitchFamily="34" charset="0"/>
                <a:cs typeface="Arial" panose="020B0604020202020204" pitchFamily="34" charset="0"/>
              </a:rPr>
              <a:t>Copilot</a:t>
            </a:r>
          </a:p>
        </p:txBody>
      </p:sp>
      <p:grpSp>
        <p:nvGrpSpPr>
          <p:cNvPr id="5" name="Group 4">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9308585" y="3533770"/>
            <a:ext cx="640080" cy="640080"/>
            <a:chOff x="547424" y="4293480"/>
            <a:chExt cx="640026" cy="657416"/>
          </a:xfrm>
        </p:grpSpPr>
        <p:grpSp>
          <p:nvGrpSpPr>
            <p:cNvPr id="6" name="Group 5">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8" name="Group 7">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17"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8"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grpSp>
          <p:sp>
            <p:nvSpPr>
              <p:cNvPr id="9"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mn-ea"/>
                  <a:cs typeface="Arial" panose="020B0604020202020204" pitchFamily="34" charset="0"/>
                </a:endParaRPr>
              </a:p>
            </p:txBody>
          </p:sp>
          <p:sp>
            <p:nvSpPr>
              <p:cNvPr id="10"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7" name="Oval 6">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1" eaLnBrk="1" fontAlgn="base" latinLnBrk="0" hangingPunct="1">
                <a:lnSpc>
                  <a:spcPct val="100000"/>
                </a:lnSpc>
                <a:spcBef>
                  <a:spcPct val="0"/>
                </a:spcBef>
                <a:spcAft>
                  <a:spcPct val="0"/>
                </a:spcAft>
                <a:buClrTx/>
                <a:buSzTx/>
                <a:buFontTx/>
                <a:buNone/>
                <a:tabLst/>
                <a:defRPr/>
              </a:pPr>
              <a:r>
                <a:rPr kumimoji="0" lang="en-US" sz="2000" i="0" u="none" strike="noStrike" cap="none" normalizeH="0" noProof="0" dirty="0">
                  <a:ln>
                    <a:noFill/>
                  </a:ln>
                  <a:solidFill>
                    <a:srgbClr val="C73ECC"/>
                  </a:solidFill>
                  <a:effectLst/>
                  <a:uLnTx/>
                  <a:uFillTx/>
                  <a:latin typeface="+mj-lt"/>
                  <a:ea typeface="+mj-ea"/>
                  <a:cs typeface="Arial" panose="020B0604020202020204" pitchFamily="34" charset="0"/>
                </a:rPr>
                <a:t>1</a:t>
              </a:r>
            </a:p>
          </p:txBody>
        </p:sp>
      </p:grpSp>
      <p:sp>
        <p:nvSpPr>
          <p:cNvPr id="19" name="TextBox 18">
            <a:extLst>
              <a:ext uri="{FF2B5EF4-FFF2-40B4-BE49-F238E27FC236}">
                <a16:creationId xmlns:a16="http://schemas.microsoft.com/office/drawing/2014/main" id="{148CF8C4-41F8-7696-AE57-8D3883032F6C}"/>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6773365" y="3088623"/>
            <a:ext cx="4772847" cy="443198"/>
          </a:xfrm>
        </p:spPr>
        <p:txBody>
          <a:bodyPr/>
          <a:lstStyle/>
          <a:p>
            <a:r>
              <a:rPr lang="ar-SA" b="1" dirty="0">
                <a:cs typeface="Arial" panose="020B0604020202020204" pitchFamily="34" charset="0"/>
              </a:rPr>
              <a:t>عمل فردي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6773365" y="3977319"/>
            <a:ext cx="4772847" cy="307777"/>
          </a:xfrm>
        </p:spPr>
        <p:txBody>
          <a:bodyPr/>
          <a:lstStyle/>
          <a:p>
            <a:r>
              <a:rPr lang="en-US" b="1" noProof="0" dirty="0">
                <a:latin typeface="+mj-lt"/>
                <a:cs typeface="Arial" panose="020B0604020202020204" pitchFamily="34" charset="0"/>
              </a:rPr>
              <a:t>15</a:t>
            </a:r>
            <a:r>
              <a:rPr lang="ar-SA" b="1" dirty="0">
                <a:latin typeface="+mj-lt"/>
                <a:cs typeface="Arial" panose="020B0604020202020204" pitchFamily="34" charset="0"/>
              </a:rPr>
              <a:t> دقيقة</a:t>
            </a:r>
          </a:p>
        </p:txBody>
      </p:sp>
      <p:sp>
        <p:nvSpPr>
          <p:cNvPr id="3" name="TextBox 2">
            <a:extLst>
              <a:ext uri="{FF2B5EF4-FFF2-40B4-BE49-F238E27FC236}">
                <a16:creationId xmlns:a16="http://schemas.microsoft.com/office/drawing/2014/main" id="{FF7557C6-C6C4-6CA7-A48D-33E97E581786}"/>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ar-SA" b="1">
                <a:latin typeface="Segoe UI" panose="020B0502040204020203" pitchFamily="34" charset="0"/>
                <a:cs typeface="Arial" panose="020B0604020202020204" pitchFamily="34" charset="0"/>
              </a:rPr>
              <a:t>ملخص المشروع</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ar-SA" sz="20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المشاركة والتعلّم</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742139"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4216196"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742139"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4216196" y="4047100"/>
            <a:ext cx="3291177" cy="2039058"/>
          </a:xfrm>
          <a:prstGeom prst="roundRect">
            <a:avLst>
              <a:gd name="adj" fmla="val 6300"/>
            </a:avLst>
          </a:prstGeom>
        </p:spPr>
      </p:pic>
      <p:sp>
        <p:nvSpPr>
          <p:cNvPr id="5"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5247"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mn-ea"/>
              <a:cs typeface="Arial" panose="020B0604020202020204" pitchFamily="34" charset="0"/>
            </a:endParaRPr>
          </a:p>
        </p:txBody>
      </p:sp>
      <p:sp>
        <p:nvSpPr>
          <p:cNvPr id="6" name="Content Placeholder 2">
            <a:extLst>
              <a:ext uri="{FF2B5EF4-FFF2-40B4-BE49-F238E27FC236}">
                <a16:creationId xmlns:a16="http://schemas.microsoft.com/office/drawing/2014/main" id="{5DADC08A-14C3-0F1E-49A4-B71785C85A35}"/>
              </a:ext>
            </a:extLst>
          </p:cNvPr>
          <p:cNvSpPr txBox="1">
            <a:spLocks/>
          </p:cNvSpPr>
          <p:nvPr/>
        </p:nvSpPr>
        <p:spPr>
          <a:xfrm>
            <a:off x="7877172" y="2019053"/>
            <a:ext cx="3381057" cy="2923877"/>
          </a:xfrm>
          <a:prstGeom prst="rect">
            <a:avLst/>
          </a:prstGeom>
        </p:spPr>
        <p:txBody>
          <a:bodyPr vert="horz" wrap="square" lIns="0" tIns="0" rIns="0" bIns="0" rtlCol="0" anchor="t">
            <a:spAutoFit/>
          </a:bodyPr>
          <a:lstStyle>
            <a:lvl1pPr marL="2286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اعرض وجهة أحلامك التي أنشأتها باستخدام </a:t>
            </a:r>
            <a:r>
              <a:rPr kumimoji="0" lang="en-US" sz="2000" b="0" i="0" u="none" strike="noStrike" cap="none" normalizeH="0" noProof="0" dirty="0">
                <a:ln>
                  <a:noFill/>
                </a:ln>
                <a:effectLst/>
                <a:uLnTx/>
                <a:uFillTx/>
                <a:latin typeface="Segoe UI" panose="020B0502040204020203" pitchFamily="34" charset="0"/>
                <a:cs typeface="Arial" panose="020B0604020202020204" pitchFamily="34" charset="0"/>
              </a:rPr>
              <a:t>Copilot</a:t>
            </a: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a:t>
            </a:r>
          </a:p>
          <a:p>
            <a:pPr marL="279400" indent="-279400" defTabSz="914400">
              <a:spcBef>
                <a:spcPts val="0"/>
              </a:spcBef>
              <a:spcAft>
                <a:spcPts val="1800"/>
              </a:spcAft>
              <a:buSzTx/>
              <a:buFont typeface="Arial" panose="020B0604020202020204" pitchFamily="34" charset="0"/>
              <a:buChar char="•"/>
              <a:defRPr/>
            </a:pP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ما الذي تعلمته حول أفضل الطرق لاستغلال </a:t>
            </a:r>
            <a:r>
              <a:rPr kumimoji="0" lang="en-US" sz="2000" b="0" i="0" u="none" strike="noStrike" cap="none" normalizeH="0" noProof="0" dirty="0">
                <a:ln>
                  <a:noFill/>
                </a:ln>
                <a:effectLst/>
                <a:uLnTx/>
                <a:uFillTx/>
                <a:latin typeface="Segoe UI" panose="020B0502040204020203" pitchFamily="34" charset="0"/>
                <a:cs typeface="Arial" panose="020B0604020202020204" pitchFamily="34" charset="0"/>
              </a:rPr>
              <a:t>Copilot</a:t>
            </a: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 لإنتاج ما تخيلته؟</a:t>
            </a:r>
          </a:p>
          <a:p>
            <a:pPr marL="279400" indent="-279400" defTabSz="914400">
              <a:spcBef>
                <a:spcPts val="0"/>
              </a:spcBef>
              <a:spcAft>
                <a:spcPts val="1800"/>
              </a:spcAft>
              <a:buSzTx/>
              <a:buFont typeface="Arial" panose="020B0604020202020204" pitchFamily="34" charset="0"/>
              <a:buChar char="•"/>
              <a:defRPr/>
            </a:pP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هل يمكنك التفكير في مشاريع أو مهام أخرى يمكن أن يكون </a:t>
            </a:r>
            <a:br>
              <a:rPr kumimoji="0" lang="en-US" sz="2000" b="0" i="0" u="none" strike="noStrike" cap="none" normalizeH="0" noProof="0" dirty="0">
                <a:ln>
                  <a:noFill/>
                </a:ln>
                <a:effectLst/>
                <a:uLnTx/>
                <a:uFillTx/>
                <a:latin typeface="Segoe UI" panose="020B0502040204020203" pitchFamily="34" charset="0"/>
                <a:cs typeface="Arial" panose="020B0604020202020204" pitchFamily="34" charset="0"/>
              </a:rPr>
            </a:br>
            <a:r>
              <a:rPr kumimoji="0" lang="en-US" sz="2000" b="0" i="0" u="none" strike="noStrike" cap="none" normalizeH="0" noProof="0" dirty="0">
                <a:ln>
                  <a:noFill/>
                </a:ln>
                <a:effectLst/>
                <a:uLnTx/>
                <a:uFillTx/>
                <a:latin typeface="Segoe UI" panose="020B0502040204020203" pitchFamily="34" charset="0"/>
                <a:cs typeface="Arial" panose="020B0604020202020204" pitchFamily="34" charset="0"/>
              </a:rPr>
              <a:t>Microsoft Copilot</a:t>
            </a:r>
            <a:r>
              <a:rPr kumimoji="0" lang="ar-SA" sz="2000" b="0" i="0" u="none" strike="noStrike" cap="none" normalizeH="0" noProof="0" dirty="0">
                <a:ln>
                  <a:noFill/>
                </a:ln>
                <a:effectLst/>
                <a:uLnTx/>
                <a:uFillTx/>
                <a:latin typeface="Segoe UI" panose="020B0502040204020203" pitchFamily="34" charset="0"/>
                <a:cs typeface="Arial" panose="020B0604020202020204" pitchFamily="34" charset="0"/>
              </a:rPr>
              <a:t> مساعدًا رائعًا فيها؟</a:t>
            </a:r>
          </a:p>
        </p:txBody>
      </p:sp>
      <p:sp>
        <p:nvSpPr>
          <p:cNvPr id="7" name="TextBox 6">
            <a:extLst>
              <a:ext uri="{FF2B5EF4-FFF2-40B4-BE49-F238E27FC236}">
                <a16:creationId xmlns:a16="http://schemas.microsoft.com/office/drawing/2014/main" id="{8F3EFCB1-6DCC-042E-9AE4-50A9EA68D4C1}"/>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ar-SA" b="1" dirty="0">
                <a:latin typeface="Segoe UI" panose="020B0502040204020203" pitchFamily="34" charset="0"/>
                <a:cs typeface="Arial" panose="020B0604020202020204" pitchFamily="34" charset="0"/>
              </a:rPr>
              <a:t>الاختبار المعرفي</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mn-ea"/>
              <a:cs typeface="Arial" panose="020B0604020202020204"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6616700" y="1522499"/>
            <a:ext cx="4918509" cy="1074911"/>
          </a:xfrm>
          <a:prstGeom prst="roundRect">
            <a:avLst>
              <a:gd name="adj" fmla="val 9946"/>
            </a:avLst>
          </a:prstGeom>
          <a:solidFill>
            <a:schemeClr val="accent2">
              <a:lumMod val="20000"/>
              <a:lumOff val="80000"/>
              <a:alpha val="50000"/>
            </a:schemeClr>
          </a:solidFill>
        </p:spPr>
        <p:txBody>
          <a:bodyPr wrap="square" lIns="704088" tIns="45720" rIns="914400" bIns="45720" anchor="ctr">
            <a:noAutofit/>
          </a:bodyPr>
          <a:lstStyle/>
          <a:p>
            <a:pPr marL="0" marR="0" lvl="0" indent="0" defTabSz="951121" rtl="1" eaLnBrk="1" fontAlgn="auto" latinLnBrk="0" hangingPunct="1">
              <a:lnSpc>
                <a:spcPct val="100000"/>
              </a:lnSpc>
              <a:spcBef>
                <a:spcPts val="0"/>
              </a:spcBef>
              <a:spcAft>
                <a:spcPts val="600"/>
              </a:spcAft>
              <a:buClrTx/>
              <a:buSzPct val="90000"/>
              <a:buFontTx/>
              <a:buNone/>
              <a:tabLst/>
              <a:defRPr/>
            </a:pPr>
            <a:r>
              <a:rPr kumimoji="0" lang="ar-SA" sz="1400" b="1" i="0" u="none" strike="noStrike" cap="none" normalizeH="0" noProof="0" dirty="0">
                <a:ln>
                  <a:noFill/>
                </a:ln>
                <a:effectLst/>
                <a:uLnTx/>
                <a:uFillTx/>
                <a:latin typeface="+mj-lt"/>
                <a:ea typeface="+mj-ea"/>
                <a:cs typeface="Arial" panose="020B0604020202020204" pitchFamily="34" charset="0"/>
              </a:rPr>
              <a:t>ما أهمية تقديم تفاصيل محددة عند طلب اقتراح لاسم الوجهة من </a:t>
            </a:r>
            <a:r>
              <a:rPr kumimoji="0" lang="en-US" sz="1400" b="1" i="0" u="none" strike="noStrike" cap="none" normalizeH="0" noProof="0" dirty="0">
                <a:ln>
                  <a:noFill/>
                </a:ln>
                <a:effectLst/>
                <a:uLnTx/>
                <a:uFillTx/>
                <a:latin typeface="+mj-lt"/>
                <a:ea typeface="+mj-ea"/>
                <a:cs typeface="Arial" panose="020B0604020202020204" pitchFamily="34" charset="0"/>
              </a:rPr>
              <a:t>Copilot</a:t>
            </a:r>
            <a:r>
              <a:rPr kumimoji="0" lang="ar-SA" sz="1400" b="1" i="0" u="none" strike="noStrike" cap="none" normalizeH="0" noProof="0" dirty="0">
                <a:ln>
                  <a:noFill/>
                </a:ln>
                <a:effectLst/>
                <a:uLnTx/>
                <a:uFillTx/>
                <a:latin typeface="+mj-lt"/>
                <a:ea typeface="+mj-ea"/>
                <a:cs typeface="Arial" panose="020B0604020202020204" pitchFamily="34" charset="0"/>
              </a:rPr>
              <a:t>؟</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H="1">
            <a:off x="747025"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mn-ea"/>
              <a:cs typeface="Arial" panose="020B0604020202020204"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6616700" y="3427649"/>
            <a:ext cx="4918509" cy="909913"/>
          </a:xfrm>
          <a:prstGeom prst="roundRect">
            <a:avLst>
              <a:gd name="adj" fmla="val 9946"/>
            </a:avLst>
          </a:prstGeom>
          <a:solidFill>
            <a:schemeClr val="accent2">
              <a:lumMod val="20000"/>
              <a:lumOff val="80000"/>
              <a:alpha val="50000"/>
            </a:schemeClr>
          </a:solidFill>
        </p:spPr>
        <p:txBody>
          <a:bodyPr wrap="square" lIns="704088" tIns="45720" rIns="914400" bIns="45720" anchor="ctr">
            <a:noAutofit/>
          </a:bodyPr>
          <a:lstStyle/>
          <a:p>
            <a:pPr marL="0" marR="0" lvl="0" indent="0" defTabSz="951121" rtl="1" eaLnBrk="1" fontAlgn="auto" latinLnBrk="0" hangingPunct="1">
              <a:lnSpc>
                <a:spcPct val="100000"/>
              </a:lnSpc>
              <a:spcBef>
                <a:spcPts val="0"/>
              </a:spcBef>
              <a:spcAft>
                <a:spcPts val="600"/>
              </a:spcAft>
              <a:buClrTx/>
              <a:buSzPct val="90000"/>
              <a:buFontTx/>
              <a:buNone/>
              <a:tabLst/>
              <a:defRPr/>
            </a:pPr>
            <a:r>
              <a:rPr kumimoji="0" lang="ar-SA" sz="1400" b="1" i="0" u="none" strike="noStrike" cap="none" normalizeH="0" noProof="0" dirty="0">
                <a:ln>
                  <a:noFill/>
                </a:ln>
                <a:effectLst/>
                <a:uLnTx/>
                <a:uFillTx/>
                <a:latin typeface="+mj-lt"/>
                <a:ea typeface="+mj-ea"/>
                <a:cs typeface="Arial" panose="020B0604020202020204" pitchFamily="34" charset="0"/>
              </a:rPr>
              <a:t>ما الفائدة الرئيسية لاستخدام القدرات متعددة الوسائط في </a:t>
            </a:r>
            <a:r>
              <a:rPr kumimoji="0" lang="en-US" sz="1400" b="1" i="0" u="none" strike="noStrike" cap="none" normalizeH="0" noProof="0" dirty="0">
                <a:ln>
                  <a:noFill/>
                </a:ln>
                <a:effectLst/>
                <a:uLnTx/>
                <a:uFillTx/>
                <a:latin typeface="+mj-lt"/>
                <a:ea typeface="+mj-ea"/>
                <a:cs typeface="Arial" panose="020B0604020202020204" pitchFamily="34" charset="0"/>
              </a:rPr>
              <a:t>Copilot</a:t>
            </a:r>
            <a:r>
              <a:rPr kumimoji="0" lang="ar-SA" sz="1400" b="1" i="0" u="none" strike="noStrike" cap="none" normalizeH="0" noProof="0" dirty="0">
                <a:ln>
                  <a:noFill/>
                </a:ln>
                <a:effectLst/>
                <a:uLnTx/>
                <a:uFillTx/>
                <a:latin typeface="+mj-lt"/>
                <a:ea typeface="+mj-ea"/>
                <a:cs typeface="Arial" panose="020B0604020202020204" pitchFamily="34" charset="0"/>
              </a:rPr>
              <a:t>؟</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H="1">
            <a:off x="72709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mn-ea"/>
              <a:cs typeface="Arial" panose="020B0604020202020204"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7982" y="5080904"/>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6616700" y="5167801"/>
            <a:ext cx="4918509" cy="1074911"/>
          </a:xfrm>
          <a:prstGeom prst="roundRect">
            <a:avLst>
              <a:gd name="adj" fmla="val 9946"/>
            </a:avLst>
          </a:prstGeom>
          <a:solidFill>
            <a:schemeClr val="accent2">
              <a:lumMod val="20000"/>
              <a:lumOff val="80000"/>
              <a:alpha val="50000"/>
            </a:schemeClr>
          </a:solidFill>
        </p:spPr>
        <p:txBody>
          <a:bodyPr wrap="square" lIns="640080" tIns="45720" rIns="914400" bIns="45720" anchor="ctr">
            <a:noAutofit/>
          </a:bodyPr>
          <a:lstStyle/>
          <a:p>
            <a:pPr marL="0" marR="0" lvl="0" indent="0" defTabSz="951121" rtl="1" eaLnBrk="1" fontAlgn="auto" latinLnBrk="0" hangingPunct="1">
              <a:lnSpc>
                <a:spcPct val="100000"/>
              </a:lnSpc>
              <a:spcBef>
                <a:spcPts val="0"/>
              </a:spcBef>
              <a:spcAft>
                <a:spcPts val="600"/>
              </a:spcAft>
              <a:buClrTx/>
              <a:buSzPct val="90000"/>
              <a:buFontTx/>
              <a:buNone/>
              <a:tabLst>
                <a:tab pos="2800350" algn="l"/>
              </a:tabLst>
              <a:defRPr/>
            </a:pPr>
            <a:r>
              <a:rPr kumimoji="0" lang="ar-SA" sz="1400" b="1" i="0" u="none" strike="noStrike" cap="none" normalizeH="0" noProof="0" dirty="0">
                <a:ln>
                  <a:noFill/>
                </a:ln>
                <a:effectLst/>
                <a:uLnTx/>
                <a:uFillTx/>
                <a:latin typeface="+mj-lt"/>
                <a:ea typeface="+mj-ea"/>
                <a:cs typeface="Arial" panose="020B0604020202020204" pitchFamily="34" charset="0"/>
              </a:rPr>
              <a:t>كيف يمكنك تحسين مخرجات الصور باستخدام </a:t>
            </a:r>
            <a:r>
              <a:rPr kumimoji="0" lang="en-US" sz="1400" b="1" i="0" u="none" strike="noStrike" cap="none" normalizeH="0" noProof="0" dirty="0">
                <a:ln>
                  <a:noFill/>
                </a:ln>
                <a:effectLst/>
                <a:uLnTx/>
                <a:uFillTx/>
                <a:latin typeface="+mj-lt"/>
                <a:ea typeface="+mj-ea"/>
                <a:cs typeface="Arial" panose="020B0604020202020204" pitchFamily="34" charset="0"/>
              </a:rPr>
              <a:t>Copilot</a:t>
            </a:r>
            <a:r>
              <a:rPr kumimoji="0" lang="ar-SA" sz="1400" b="1" i="0" u="none" strike="noStrike" cap="none" normalizeH="0" noProof="0" dirty="0">
                <a:ln>
                  <a:noFill/>
                </a:ln>
                <a:effectLst/>
                <a:uLnTx/>
                <a:uFillTx/>
                <a:latin typeface="+mj-lt"/>
                <a:ea typeface="+mj-ea"/>
                <a:cs typeface="Arial" panose="020B0604020202020204" pitchFamily="34" charset="0"/>
              </a:rPr>
              <a:t>؟</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H="1">
            <a:off x="747025"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10804502"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1" eaLnBrk="1" fontAlgn="base" latinLnBrk="0" hangingPunct="1">
                <a:lnSpc>
                  <a:spcPct val="100000"/>
                </a:lnSpc>
                <a:spcBef>
                  <a:spcPct val="0"/>
                </a:spcBef>
                <a:spcAft>
                  <a:spcPct val="0"/>
                </a:spcAft>
                <a:buClrTx/>
                <a:buSzTx/>
                <a:buFontTx/>
                <a:buNone/>
                <a:tabLst/>
                <a:defRPr/>
              </a:pPr>
              <a:r>
                <a:rPr kumimoji="0" lang="en-US" sz="2000" i="0" u="none" strike="noStrike" cap="none" normalizeH="0" noProof="0" dirty="0">
                  <a:ln>
                    <a:noFill/>
                  </a:ln>
                  <a:solidFill>
                    <a:srgbClr val="C73ECC"/>
                  </a:solidFill>
                  <a:effectLst/>
                  <a:uLnTx/>
                  <a:uFillTx/>
                  <a:latin typeface="+mj-lt"/>
                  <a:ea typeface="+mj-ea"/>
                  <a:cs typeface="Arial" panose="020B0604020202020204" pitchFamily="34" charset="0"/>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10804502"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dirty="0">
                  <a:solidFill>
                    <a:srgbClr val="C73ECC"/>
                  </a:solidFill>
                  <a:latin typeface="+mj-lt"/>
                  <a:ea typeface="+mj-ea"/>
                  <a:cs typeface="Arial" panose="020B0604020202020204" pitchFamily="34" charset="0"/>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10804502"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noProof="0" dirty="0">
                  <a:ln>
                    <a:noFill/>
                  </a:ln>
                  <a:solidFill>
                    <a:srgbClr val="FFFFFF"/>
                  </a:solidFill>
                  <a:effectLst/>
                  <a:uLnTx/>
                  <a:uFillTx/>
                  <a:latin typeface="+mj-lt"/>
                  <a:ea typeface="+mn-ea"/>
                  <a:cs typeface="Arial" panose="020B0604020202020204" pitchFamily="34" charset="0"/>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noProof="0" dirty="0">
                  <a:ln>
                    <a:noFill/>
                  </a:ln>
                  <a:solidFill>
                    <a:srgbClr val="FFFFFF"/>
                  </a:solidFill>
                  <a:effectLst/>
                  <a:uLnTx/>
                  <a:uFillTx/>
                  <a:latin typeface="+mj-lt"/>
                  <a:ea typeface="Segoe UI" pitchFamily="34" charset="0"/>
                  <a:cs typeface="Arial" panose="020B0604020202020204"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noProof="0" dirty="0">
                  <a:solidFill>
                    <a:srgbClr val="C73ECC"/>
                  </a:solidFill>
                  <a:latin typeface="+mj-lt"/>
                  <a:ea typeface="+mj-ea"/>
                  <a:cs typeface="Arial" panose="020B0604020202020204" pitchFamily="34" charset="0"/>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5978979" y="2205450"/>
            <a:ext cx="227159" cy="844197"/>
            <a:chOff x="-3776422" y="-11455665"/>
            <a:chExt cx="4880423" cy="18137236"/>
          </a:xfrm>
        </p:grpSpPr>
        <p:sp>
          <p:nvSpPr>
            <p:cNvPr id="101" name="Freeform: Shape 100">
              <a:extLst>
                <a:ext uri="{FF2B5EF4-FFF2-40B4-BE49-F238E27FC236}">
                  <a16:creationId xmlns:a16="http://schemas.microsoft.com/office/drawing/2014/main" id="{4FC5E063-3EBE-4E1B-DFB9-203154CB9E5D}"/>
                </a:ext>
              </a:extLst>
            </p:cNvPr>
            <p:cNvSpPr/>
            <p:nvPr/>
          </p:nvSpPr>
          <p:spPr>
            <a:xfrm>
              <a:off x="-3563116" y="-11455665"/>
              <a:ext cx="466711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dirty="0">
                <a:latin typeface="Segoe UI" panose="020B0502040204020203" pitchFamily="34" charset="0"/>
                <a:cs typeface="Arial" panose="020B0604020202020204" pitchFamily="34" charset="0"/>
              </a:endParaRPr>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cs typeface="Arial" panose="020B0604020202020204" pitchFamily="34" charset="0"/>
              </a:endParaRPr>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5999178" y="3446114"/>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latin typeface="Segoe UI" panose="020B0502040204020203" pitchFamily="34" charset="0"/>
                <a:cs typeface="Arial" panose="020B0604020202020204" pitchFamily="34" charset="0"/>
              </a:endParaRPr>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cs typeface="Arial" panose="020B0604020202020204" pitchFamily="34" charset="0"/>
              </a:endParaRPr>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5949070" y="5556229"/>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latin typeface="Segoe UI" panose="020B0502040204020203" pitchFamily="34" charset="0"/>
                <a:cs typeface="Arial" panose="020B0604020202020204" pitchFamily="34" charset="0"/>
              </a:endParaRPr>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cs typeface="Arial" panose="020B0604020202020204" pitchFamily="34" charset="0"/>
              </a:endParaRPr>
            </a:p>
          </p:txBody>
        </p:sp>
      </p:grpSp>
      <p:sp>
        <p:nvSpPr>
          <p:cNvPr id="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203106" y="3503014"/>
            <a:ext cx="6384366" cy="759182"/>
          </a:xfrm>
          <a:prstGeom prst="rect">
            <a:avLst/>
          </a:prstGeom>
        </p:spPr>
        <p:txBody>
          <a:bodyPr vert="horz" wrap="square" lIns="0" tIns="0" rIns="0" bIns="0" rtlCol="0" anchor="ctr">
            <a:spAutoFit/>
          </a:bodyPr>
          <a:lstStyle>
            <a:lvl1pPr marL="2286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تمكين </a:t>
            </a:r>
            <a:r>
              <a:rPr lang="en-US" sz="1200" dirty="0">
                <a:latin typeface="Segoe UI" panose="020B0502040204020203" pitchFamily="34" charset="0"/>
                <a:cs typeface="Arial" panose="020B0604020202020204" pitchFamily="34" charset="0"/>
              </a:rPr>
              <a:t>Copilot</a:t>
            </a:r>
            <a:r>
              <a:rPr lang="ar-SA" sz="1200" dirty="0">
                <a:latin typeface="Segoe UI" panose="020B0502040204020203" pitchFamily="34" charset="0"/>
                <a:cs typeface="Arial" panose="020B0604020202020204" pitchFamily="34" charset="0"/>
              </a:rPr>
              <a:t> من فهم الصور التي تمت مشاركتها في الدردشة</a:t>
            </a:r>
          </a:p>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تمكين </a:t>
            </a:r>
            <a:r>
              <a:rPr lang="en-US" sz="1200" dirty="0">
                <a:latin typeface="Segoe UI" panose="020B0502040204020203" pitchFamily="34" charset="0"/>
                <a:cs typeface="Arial" panose="020B0604020202020204" pitchFamily="34" charset="0"/>
              </a:rPr>
              <a:t>Copilot</a:t>
            </a:r>
            <a:r>
              <a:rPr lang="ar-SA" sz="1200" dirty="0">
                <a:latin typeface="Segoe UI" panose="020B0502040204020203" pitchFamily="34" charset="0"/>
                <a:cs typeface="Arial" panose="020B0604020202020204" pitchFamily="34" charset="0"/>
              </a:rPr>
              <a:t> من البحث على الويب عن محتوى متعلق بالدردشة</a:t>
            </a:r>
          </a:p>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تمكين </a:t>
            </a:r>
            <a:r>
              <a:rPr lang="en-US" sz="1200" dirty="0">
                <a:latin typeface="Segoe UI" panose="020B0502040204020203" pitchFamily="34" charset="0"/>
                <a:cs typeface="Arial" panose="020B0604020202020204" pitchFamily="34" charset="0"/>
              </a:rPr>
              <a:t>Copilot</a:t>
            </a:r>
            <a:r>
              <a:rPr lang="ar-SA" sz="1200" dirty="0">
                <a:latin typeface="Segoe UI" panose="020B0502040204020203" pitchFamily="34" charset="0"/>
                <a:cs typeface="Arial" panose="020B0604020202020204" pitchFamily="34" charset="0"/>
              </a:rPr>
              <a:t> من تنفيذ المهام داخل الدردشة دون مغادرة المتصفح</a:t>
            </a:r>
          </a:p>
        </p:txBody>
      </p:sp>
      <p:sp>
        <p:nvSpPr>
          <p:cNvPr id="5" name="Content Placeholder 2">
            <a:extLst>
              <a:ext uri="{FF2B5EF4-FFF2-40B4-BE49-F238E27FC236}">
                <a16:creationId xmlns:a16="http://schemas.microsoft.com/office/drawing/2014/main" id="{61DDB122-A2F4-F9A1-02F0-75E32EC93C1E}"/>
              </a:ext>
            </a:extLst>
          </p:cNvPr>
          <p:cNvSpPr txBox="1">
            <a:spLocks/>
          </p:cNvSpPr>
          <p:nvPr/>
        </p:nvSpPr>
        <p:spPr>
          <a:xfrm>
            <a:off x="-121170" y="5325666"/>
            <a:ext cx="6217170" cy="759182"/>
          </a:xfrm>
          <a:prstGeom prst="rect">
            <a:avLst/>
          </a:prstGeom>
        </p:spPr>
        <p:txBody>
          <a:bodyPr vert="horz" wrap="square" lIns="0" tIns="0" rIns="0" bIns="0" rtlCol="0" anchor="ctr">
            <a:spAutoFit/>
          </a:bodyPr>
          <a:lstStyle>
            <a:lvl1pPr marL="2286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مطالبة </a:t>
            </a:r>
            <a:r>
              <a:rPr lang="en-US" sz="1200" dirty="0">
                <a:latin typeface="Segoe UI" panose="020B0502040204020203" pitchFamily="34" charset="0"/>
                <a:cs typeface="Arial" panose="020B0604020202020204" pitchFamily="34" charset="0"/>
              </a:rPr>
              <a:t>Copilot</a:t>
            </a:r>
            <a:r>
              <a:rPr lang="ar-SA" sz="1200" dirty="0">
                <a:latin typeface="Segoe UI" panose="020B0502040204020203" pitchFamily="34" charset="0"/>
                <a:cs typeface="Arial" panose="020B0604020202020204" pitchFamily="34" charset="0"/>
              </a:rPr>
              <a:t> بإنشاء صورة دون تقديم أي سياق</a:t>
            </a:r>
          </a:p>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استخدام أوصاف تفصيلية في المطالبة، وصياغة مطالبة الصورة بمزيد من التفاصيل</a:t>
            </a:r>
          </a:p>
          <a:p>
            <a:pPr marL="228600" marR="0" lvl="1"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ar-SA" sz="1200" dirty="0">
                <a:latin typeface="Segoe UI" panose="020B0502040204020203" pitchFamily="34" charset="0"/>
                <a:cs typeface="Arial" panose="020B0604020202020204" pitchFamily="34" charset="0"/>
              </a:rPr>
              <a:t>مطالبة </a:t>
            </a:r>
            <a:r>
              <a:rPr lang="en-US" sz="1200" dirty="0">
                <a:latin typeface="Segoe UI" panose="020B0502040204020203" pitchFamily="34" charset="0"/>
                <a:cs typeface="Arial" panose="020B0604020202020204" pitchFamily="34" charset="0"/>
              </a:rPr>
              <a:t>Copilot</a:t>
            </a:r>
            <a:r>
              <a:rPr lang="ar-SA" sz="1200" dirty="0">
                <a:latin typeface="Segoe UI" panose="020B0502040204020203" pitchFamily="34" charset="0"/>
                <a:cs typeface="Arial" panose="020B0604020202020204" pitchFamily="34" charset="0"/>
              </a:rPr>
              <a:t> بإنشاء صورة عشوائية</a:t>
            </a:r>
          </a:p>
        </p:txBody>
      </p:sp>
      <p:sp>
        <p:nvSpPr>
          <p:cNvPr id="6" name="Content Placeholder 2">
            <a:extLst>
              <a:ext uri="{FF2B5EF4-FFF2-40B4-BE49-F238E27FC236}">
                <a16:creationId xmlns:a16="http://schemas.microsoft.com/office/drawing/2014/main" id="{3763ECD7-9840-0821-4D12-037AFDAF4499}"/>
              </a:ext>
            </a:extLst>
          </p:cNvPr>
          <p:cNvSpPr txBox="1">
            <a:spLocks/>
          </p:cNvSpPr>
          <p:nvPr/>
        </p:nvSpPr>
        <p:spPr>
          <a:xfrm>
            <a:off x="-35910" y="1680364"/>
            <a:ext cx="6217170" cy="759182"/>
          </a:xfrm>
          <a:prstGeom prst="rect">
            <a:avLst/>
          </a:prstGeom>
        </p:spPr>
        <p:txBody>
          <a:bodyPr vert="horz" wrap="square" lIns="0" tIns="0" rIns="0" bIns="0" rtlCol="0" anchor="ctr">
            <a:spAutoFit/>
          </a:bodyPr>
          <a:lstStyle>
            <a:lvl1pPr marL="2286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r" defTabSz="932742" rtl="1"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r" defTabSz="932742" rtl="1"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ar-SA" sz="1200" b="0" i="0" u="none" strike="noStrike" cap="none" normalizeH="0" noProof="0" dirty="0">
                <a:ln>
                  <a:noFill/>
                </a:ln>
                <a:effectLst/>
                <a:uLnTx/>
                <a:uFillTx/>
                <a:latin typeface="Segoe UI" panose="020B0502040204020203" pitchFamily="34" charset="0"/>
                <a:cs typeface="Arial" panose="020B0604020202020204" pitchFamily="34" charset="0"/>
              </a:rPr>
              <a:t>لضمان أن يكون الاسم طويلًا ومعقدًا</a:t>
            </a:r>
          </a:p>
          <a:p>
            <a:pPr marR="0" lvl="0"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ar-SA" sz="1200" b="0" i="0" u="none" strike="noStrike" cap="none" normalizeH="0" noProof="0" dirty="0">
                <a:ln>
                  <a:noFill/>
                </a:ln>
                <a:effectLst/>
                <a:uLnTx/>
                <a:uFillTx/>
                <a:latin typeface="Segoe UI" panose="020B0502040204020203" pitchFamily="34" charset="0"/>
                <a:cs typeface="Arial" panose="020B0604020202020204" pitchFamily="34" charset="0"/>
              </a:rPr>
              <a:t>للتأكد من أن الاسم يتضمن تلاعبًا لفظيًا أو إشارة ثقافية</a:t>
            </a:r>
          </a:p>
          <a:p>
            <a:pPr marR="0" lvl="0" algn="r" defTabSz="932742" rtl="1"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ar-SA" sz="1200" b="0" i="0" u="none" strike="noStrike" cap="none" normalizeH="0" noProof="0" dirty="0">
                <a:ln>
                  <a:noFill/>
                </a:ln>
                <a:effectLst/>
                <a:uLnTx/>
                <a:uFillTx/>
                <a:latin typeface="Segoe UI" panose="020B0502040204020203" pitchFamily="34" charset="0"/>
                <a:cs typeface="Arial" panose="020B0604020202020204" pitchFamily="34" charset="0"/>
              </a:rPr>
              <a:t>لإنشاء اسم يدل على جوهر وأجواء الوجهة بدقة</a:t>
            </a:r>
          </a:p>
        </p:txBody>
      </p:sp>
      <p:sp>
        <p:nvSpPr>
          <p:cNvPr id="7" name="TextBox 6">
            <a:extLst>
              <a:ext uri="{FF2B5EF4-FFF2-40B4-BE49-F238E27FC236}">
                <a16:creationId xmlns:a16="http://schemas.microsoft.com/office/drawing/2014/main" id="{18C85A66-CD38-FD31-1157-DA2A064A39E7}"/>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2" y="483326"/>
            <a:ext cx="11024819" cy="492443"/>
          </a:xfrm>
        </p:spPr>
        <p:txBody>
          <a:bodyPr/>
          <a:lstStyle/>
          <a:p>
            <a:r>
              <a:rPr lang="ar-SA" b="1" dirty="0">
                <a:latin typeface="Segoe UI" panose="020B0502040204020203" pitchFamily="34" charset="0"/>
                <a:cs typeface="Arial" panose="020B0604020202020204" pitchFamily="34" charset="0"/>
              </a:rPr>
              <a:t>ما هو الذكاء الاصطناعي التوليدي؟</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panose="020B0502040204020203" pitchFamily="34" charset="0"/>
              <a:cs typeface="Arial" panose="020B0604020202020204"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2" y="1213683"/>
            <a:ext cx="11024819" cy="830997"/>
          </a:xfrm>
          <a:prstGeom prst="rect">
            <a:avLst/>
          </a:prstGeom>
          <a:noFill/>
        </p:spPr>
        <p:txBody>
          <a:bodyPr wrap="square" lIns="0" tIns="0" rIns="0" bIns="0">
            <a:spAutoFit/>
          </a:bodyPr>
          <a:lstStyle/>
          <a:p>
            <a:pPr defTabSz="932742">
              <a:spcBef>
                <a:spcPct val="0"/>
              </a:spcBef>
            </a:pPr>
            <a:r>
              <a:rPr lang="ar-SA" sz="1800" b="1" dirty="0">
                <a:ln w="3175">
                  <a:noFill/>
                </a:ln>
                <a:gradFill flip="none" rotWithShape="1">
                  <a:gsLst>
                    <a:gs pos="0">
                      <a:schemeClr val="accent1"/>
                    </a:gs>
                    <a:gs pos="100000">
                      <a:schemeClr val="accent2"/>
                    </a:gs>
                  </a:gsLst>
                  <a:lin ang="10800000" scaled="1"/>
                  <a:tileRect/>
                </a:gradFill>
                <a:latin typeface="Segoe UI" panose="020B0502040204020203" pitchFamily="34" charset="0"/>
                <a:ea typeface="+mj-ea"/>
                <a:cs typeface="Arial" panose="020B0604020202020204" pitchFamily="34" charset="0"/>
              </a:rPr>
              <a:t>الذكاء الاصطناعي التوليدي هو فرع من الذكاء الاصطناعي يُعنى بإنشاء محتوى جديد. على عكس الذكاء الاصطناعي التقليدي، الذي قد يقوم بالتصنيف أو التنبؤ بناءً على البيانات، يمكن للذكاء الاصطناعي التوليدي إنتاج مخرجات أصلية مثل الصور والنصوص والموسيقى وغير ذلك. والعمل معه يشبه العمل مع فنان أو كاتب رقمي يتعلم من الأمثلة ثم يبتكر شيئًا جديدًا.</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2064"/>
            <a:ext cx="12052304" cy="6348035"/>
            <a:chOff x="348657" y="731084"/>
            <a:chExt cx="11843346" cy="6128908"/>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5400000">
              <a:off x="3254325" y="-2174584"/>
              <a:ext cx="6032009"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dirty="0">
                <a:ln>
                  <a:noFill/>
                </a:ln>
                <a:solidFill>
                  <a:srgbClr val="000000"/>
                </a:solidFill>
                <a:effectLst/>
                <a:uLnTx/>
                <a:uFillTx/>
                <a:latin typeface="Segoe UI" panose="020B0502040204020203" pitchFamily="34" charset="0"/>
                <a:ea typeface="+mn-ea"/>
                <a:cs typeface="Arial" panose="020B0604020202020204" pitchFamily="34" charset="0"/>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flipH="1">
              <a:off x="361458" y="5823673"/>
              <a:ext cx="5181600" cy="1036319"/>
            </a:xfrm>
            <a:prstGeom prst="rect">
              <a:avLst/>
            </a:prstGeom>
          </p:spPr>
        </p:pic>
      </p:gr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853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993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a:r>
              <a:rPr lang="ar-SA" sz="1600" b="1" dirty="0">
                <a:solidFill>
                  <a:schemeClr val="accent1"/>
                </a:solidFill>
                <a:effectLst/>
                <a:latin typeface="Segoe UI" panose="020B0502040204020203" pitchFamily="34" charset="0"/>
                <a:ea typeface="+mj-ea"/>
                <a:cs typeface="Arial" panose="020B0604020202020204" pitchFamily="34" charset="0"/>
              </a:rPr>
              <a:t>الأخلاق والمسؤولية</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1082039" y="3411897"/>
            <a:ext cx="4861275" cy="198002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استخدام الذكاء الاصطناعي بمسؤولية:</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من المهم استخدام الذكاء الاصطناعي بطرق أخلاقية ومحترمة، وهذا يعني عدم استخدام الذكاء الاصطناعي لإنشاء محتوى ضار أو مضلل.</a:t>
            </a:r>
          </a:p>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الخصوصية والموافقة:</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يجب دومًا احترام خصوصية الأشخاص والحصول على إذنهم قبل استخدام بياناتهم.</a:t>
            </a:r>
          </a:p>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التحيز والإنصاف:</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يجب أن تكون على دراية بأن الذكاء الاصطناعي قد يعكس أحيانًا التحيزات الموجودة في البيانات التي تم تدريبه عليها. ومن المهم التعرف على هذه التحيزات ومعالجتها.</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5484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5635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
        <p:nvSpPr>
          <p:cNvPr id="3"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6096000"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2BA85D0D-B74E-D61D-5018-A89DA9A2D5E8}"/>
              </a:ext>
            </a:extLst>
          </p:cNvPr>
          <p:cNvSpPr>
            <a:spLocks/>
          </p:cNvSpPr>
          <p:nvPr/>
        </p:nvSpPr>
        <p:spPr bwMode="auto">
          <a:xfrm>
            <a:off x="6235553"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a:r>
              <a:rPr lang="ar-SA" sz="1600" b="1" dirty="0">
                <a:solidFill>
                  <a:schemeClr val="accent2"/>
                </a:solidFill>
                <a:latin typeface="Arial" panose="020B0604020202020204" pitchFamily="34" charset="0"/>
                <a:ea typeface="+mj-ea"/>
                <a:cs typeface="Arial" panose="020B0604020202020204" pitchFamily="34" charset="0"/>
              </a:rPr>
              <a:t>أمثلة</a:t>
            </a:r>
          </a:p>
        </p:txBody>
      </p:sp>
      <p:sp>
        <p:nvSpPr>
          <p:cNvPr id="6" name="TextBox 5">
            <a:extLst>
              <a:ext uri="{FF2B5EF4-FFF2-40B4-BE49-F238E27FC236}">
                <a16:creationId xmlns:a16="http://schemas.microsoft.com/office/drawing/2014/main" id="{011E4355-461B-30A4-7D49-8DE3F6861451}"/>
              </a:ext>
            </a:extLst>
          </p:cNvPr>
          <p:cNvSpPr txBox="1">
            <a:spLocks/>
          </p:cNvSpPr>
          <p:nvPr/>
        </p:nvSpPr>
        <p:spPr>
          <a:xfrm>
            <a:off x="6311179" y="3411897"/>
            <a:ext cx="4861275" cy="210826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ar-SA" sz="1400" b="1" dirty="0">
                <a:effectLst/>
                <a:latin typeface="Segoe UI" panose="020B0502040204020203" pitchFamily="34" charset="0"/>
                <a:ea typeface="+mj-ea"/>
                <a:cs typeface="Arial" panose="020B0604020202020204" pitchFamily="34" charset="0"/>
              </a:rPr>
              <a:t> الفن والتصميم:</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يستطيع الذكاء الاصطناعي إنشاء أعمال فنية فريدة وتصميم الشعارات وابتكار تصاميم الأزياء.</a:t>
            </a:r>
          </a:p>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الموسيقى:</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يستطيع الذكاء الاصطناعي تأليف مقطوعات موسيقية أصلية أو مساعدة الموسيقيين في إنشاء أصوات جديدة.</a:t>
            </a:r>
          </a:p>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الكتابة:</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يستطيع الذكاء الاصطناعي كتابة القصص والقصائد وحتى المساعدة في أداء الواجبات المدرسية من خلال توليد الأفكار والمحتوى.</a:t>
            </a:r>
          </a:p>
          <a:p>
            <a:pPr marL="223838" indent="-223838">
              <a:spcAft>
                <a:spcPts val="1000"/>
              </a:spcAft>
              <a:buFont typeface="Arial" panose="020B0604020202020204" pitchFamily="34" charset="0"/>
              <a:buChar char="•"/>
            </a:pPr>
            <a:r>
              <a:rPr lang="ar-SA" sz="1400" b="1" dirty="0">
                <a:latin typeface="Segoe UI" panose="020B0502040204020203" pitchFamily="34" charset="0"/>
                <a:ea typeface="+mj-ea"/>
                <a:cs typeface="Arial" panose="020B0604020202020204" pitchFamily="34" charset="0"/>
              </a:rPr>
              <a:t>الألعاب:</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يستطيع الذكاء الاصطناعي تصميم مستويات اللعب والشخصيات، وحتى إنشاء عوالم ألعاب كاملة.</a:t>
            </a:r>
          </a:p>
        </p:txBody>
      </p:sp>
      <p:grpSp>
        <p:nvGrpSpPr>
          <p:cNvPr id="7" name="Group 6">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10726609" y="2805827"/>
            <a:ext cx="511080" cy="507576"/>
            <a:chOff x="547424" y="4293480"/>
            <a:chExt cx="640026" cy="657416"/>
          </a:xfrm>
        </p:grpSpPr>
        <p:grpSp>
          <p:nvGrpSpPr>
            <p:cNvPr id="8" name="Group 7">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10" name="Group 9">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16"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2"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13"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15"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9" name="Oval 8">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6"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10884045"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ar-SA" b="1">
                <a:latin typeface="Segoe UI" panose="020B0502040204020203" pitchFamily="34" charset="0"/>
                <a:cs typeface="Arial" panose="020B0604020202020204" pitchFamily="34" charset="0"/>
              </a:rPr>
              <a:t>ملخص</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panose="020B0502040204020203" pitchFamily="34" charset="0"/>
              <a:cs typeface="Arial" panose="020B0604020202020204"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0" y="0"/>
            <a:ext cx="12122152" cy="6731000"/>
            <a:chOff x="280020" y="359350"/>
            <a:chExt cx="11911983"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5400000">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a:ln>
                  <a:noFill/>
                </a:ln>
                <a:solidFill>
                  <a:srgbClr val="000000"/>
                </a:solidFill>
                <a:effectLst/>
                <a:uLnTx/>
                <a:uFillTx/>
                <a:latin typeface="Segoe UI" panose="020B0502040204020203" pitchFamily="34" charset="0"/>
                <a:ea typeface="+mn-ea"/>
                <a:cs typeface="Arial" panose="020B0604020202020204" pitchFamily="34" charset="0"/>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flipH="1">
              <a:off x="280020"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cs typeface="Arial" panose="020B0604020202020204"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333972"/>
          </a:xfrm>
          <a:prstGeom prst="rect">
            <a:avLst/>
          </a:prstGeom>
          <a:noFill/>
        </p:spPr>
        <p:txBody>
          <a:bodyPr wrap="square" lIns="0" tIns="0" rIns="0" bIns="0">
            <a:spAutoFit/>
          </a:bodyPr>
          <a:lstStyle/>
          <a:p>
            <a:pPr>
              <a:spcAft>
                <a:spcPts val="600"/>
              </a:spcAft>
            </a:pPr>
            <a:r>
              <a:rPr lang="ar-SA" sz="1800" b="1" dirty="0">
                <a:effectLst/>
                <a:latin typeface="Segoe UI" panose="020B0502040204020203" pitchFamily="34" charset="0"/>
                <a:ea typeface="+mj-ea"/>
                <a:cs typeface="Arial" panose="020B0604020202020204" pitchFamily="34" charset="0"/>
              </a:rPr>
              <a:t>أساسيات الذكاء الاصطناعي التوليدي:</a:t>
            </a:r>
          </a:p>
          <a:p>
            <a:pPr marL="312738" indent="-220663">
              <a:spcAft>
                <a:spcPts val="1400"/>
              </a:spcAft>
              <a:buFont typeface="Arial" panose="020B0604020202020204" pitchFamily="34" charset="0"/>
              <a:buChar char="•"/>
            </a:pPr>
            <a:r>
              <a:rPr lang="ar-SA" sz="1600" b="1" dirty="0">
                <a:effectLst/>
                <a:latin typeface="Segoe UI" panose="020B0502040204020203" pitchFamily="34" charset="0"/>
                <a:cs typeface="Arial" panose="020B0604020202020204" pitchFamily="34" charset="0"/>
              </a:rPr>
              <a:t>ما الذي تعلمته؟ </a:t>
            </a:r>
            <a:r>
              <a:rPr lang="ar-SA" sz="1600" dirty="0">
                <a:effectLst/>
                <a:latin typeface="Segoe UI" panose="020B0502040204020203" pitchFamily="34" charset="0"/>
                <a:cs typeface="Arial" panose="020B0604020202020204" pitchFamily="34" charset="0"/>
              </a:rPr>
              <a:t>اكتشفتَ ماهية الذكاء الاصطناعي التوليدي وكيف يعمل. تعلمتَ أنه نوع من الذكاء الاصطناعي يمكنه إنشاء محتوى جديد، مثل الصور والنصوص والموسيقى، من خلال التعلم من أمثلة سابقة.</a:t>
            </a:r>
          </a:p>
          <a:p>
            <a:pPr marL="312738" indent="-220663">
              <a:spcAft>
                <a:spcPts val="1400"/>
              </a:spcAft>
              <a:buFont typeface="Arial" panose="020B0604020202020204" pitchFamily="34" charset="0"/>
              <a:buChar char="•"/>
            </a:pPr>
            <a:r>
              <a:rPr lang="ar-SA" sz="1600" b="1" dirty="0">
                <a:latin typeface="Segoe UI" panose="020B0502040204020203" pitchFamily="34" charset="0"/>
                <a:cs typeface="Arial" panose="020B0604020202020204" pitchFamily="34" charset="0"/>
              </a:rPr>
              <a:t>ما أهميته؟</a:t>
            </a:r>
            <a:r>
              <a:rPr lang="ar-SA" sz="1600" b="1" dirty="0">
                <a:effectLst/>
                <a:latin typeface="Segoe UI" panose="020B0502040204020203" pitchFamily="34" charset="0"/>
                <a:cs typeface="Arial" panose="020B0604020202020204" pitchFamily="34" charset="0"/>
              </a:rPr>
              <a:t> </a:t>
            </a:r>
            <a:r>
              <a:rPr lang="ar-SA" sz="1600" dirty="0">
                <a:effectLst/>
                <a:latin typeface="Segoe UI" panose="020B0502040204020203" pitchFamily="34" charset="0"/>
                <a:cs typeface="Arial" panose="020B0604020202020204" pitchFamily="34" charset="0"/>
              </a:rPr>
              <a:t>فهم الذكاء الاصطناعي التوليدي يساعدك في تقدير كيفية استخدام التكنولوجيا بطرق إبداعية ومسؤولة.</a:t>
            </a:r>
          </a:p>
          <a:p>
            <a:pPr marL="312738" indent="-220663">
              <a:spcAft>
                <a:spcPts val="600"/>
              </a:spcAft>
              <a:buFont typeface="Arial" panose="020B0604020202020204" pitchFamily="34" charset="0"/>
              <a:buChar char="•"/>
            </a:pPr>
            <a:r>
              <a:rPr lang="ar-SA" sz="1600" b="1" dirty="0">
                <a:latin typeface="Segoe UI" panose="020B0502040204020203" pitchFamily="34" charset="0"/>
                <a:cs typeface="Arial" panose="020B0604020202020204" pitchFamily="34" charset="0"/>
              </a:rPr>
              <a:t>إنشاء وجهة أحلامك</a:t>
            </a:r>
          </a:p>
          <a:p>
            <a:pPr marL="619125" indent="-209550">
              <a:spcAft>
                <a:spcPts val="1000"/>
              </a:spcAft>
              <a:buFont typeface="Avenir Next LT Pro" panose="020B0504020202020204" pitchFamily="34" charset="0"/>
              <a:buChar char="–"/>
            </a:pPr>
            <a:r>
              <a:rPr lang="ar-SA" sz="1400" b="1" dirty="0">
                <a:effectLst/>
                <a:latin typeface="Segoe UI" panose="020B0502040204020203" pitchFamily="34" charset="0"/>
                <a:cs typeface="Arial" panose="020B0604020202020204" pitchFamily="34" charset="0"/>
              </a:rPr>
              <a:t>ما الذي فعلته؟ </a:t>
            </a:r>
            <a:r>
              <a:rPr lang="ar-SA" sz="1400" dirty="0">
                <a:effectLst/>
                <a:latin typeface="Segoe UI" panose="020B0502040204020203" pitchFamily="34" charset="0"/>
                <a:cs typeface="Arial" panose="020B0604020202020204" pitchFamily="34" charset="0"/>
              </a:rPr>
              <a:t>استخدمتَ الذكاء الاصطناعي لابتكار أفكار، وإنشاء صور رئيسية، وتصميم ميزات لوجهتك.</a:t>
            </a:r>
          </a:p>
          <a:p>
            <a:pPr marL="619125" indent="-209550">
              <a:spcAft>
                <a:spcPts val="1000"/>
              </a:spcAft>
              <a:buFont typeface="Avenir Next LT Pro" panose="020B0504020202020204" pitchFamily="34" charset="0"/>
              <a:buChar char="–"/>
            </a:pPr>
            <a:r>
              <a:rPr lang="ar-SA" sz="1400" b="1" dirty="0">
                <a:latin typeface="Segoe UI" panose="020B0502040204020203" pitchFamily="34" charset="0"/>
                <a:cs typeface="Arial" panose="020B0604020202020204" pitchFamily="34" charset="0"/>
              </a:rPr>
              <a:t>ما أهميته؟</a:t>
            </a:r>
            <a:r>
              <a:rPr lang="ar-SA" sz="1400" b="1" dirty="0">
                <a:effectLst/>
                <a:latin typeface="Segoe UI" panose="020B0502040204020203" pitchFamily="34" charset="0"/>
                <a:cs typeface="Arial" panose="020B0604020202020204" pitchFamily="34" charset="0"/>
              </a:rPr>
              <a:t> </a:t>
            </a:r>
            <a:r>
              <a:rPr lang="ar-SA" sz="1400" dirty="0">
                <a:effectLst/>
                <a:latin typeface="Segoe UI" panose="020B0502040204020203" pitchFamily="34" charset="0"/>
                <a:cs typeface="Arial" panose="020B0604020202020204" pitchFamily="34" charset="0"/>
              </a:rPr>
              <a:t>أظهرت لك هذه المشاريع كيف يمكن للذكاء الاصطناعي تحويل أفكارك الإبداعية إلى واقع بطرق فريدة ومُثيرة.</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1119579"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ar-SA" sz="1800" b="1" dirty="0">
                <a:solidFill>
                  <a:schemeClr val="accent2"/>
                </a:solidFill>
                <a:effectLst/>
                <a:latin typeface="Segoe UI" panose="020B0502040204020203" pitchFamily="34" charset="0"/>
                <a:ea typeface="+mj-ea"/>
                <a:cs typeface="Arial" panose="020B0604020202020204" pitchFamily="34" charset="0"/>
              </a:rPr>
              <a:t>أهم النقاط المستخلصة</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951238" y="1722824"/>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4" y="5112119"/>
                <a:ext cx="1105119" cy="1107554"/>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105330" y="1885708"/>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cs typeface="Arial" panose="020B0604020202020204" pitchFamily="34" charset="0"/>
            </a:endParaRPr>
          </a:p>
        </p:txBody>
      </p:sp>
      <p:sp>
        <p:nvSpPr>
          <p:cNvPr id="4" name="TextBox 3">
            <a:extLst>
              <a:ext uri="{FF2B5EF4-FFF2-40B4-BE49-F238E27FC236}">
                <a16:creationId xmlns:a16="http://schemas.microsoft.com/office/drawing/2014/main" id="{EEC37641-E1CB-58BA-B331-9514088A668A}"/>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2462213"/>
          </a:xfrm>
        </p:spPr>
        <p:txBody>
          <a:bodyPr/>
          <a:lstStyle/>
          <a:p>
            <a:r>
              <a:rPr lang="ar-SA" b="1">
                <a:cs typeface="Arial" panose="020B0604020202020204" pitchFamily="34" charset="0"/>
              </a:rPr>
              <a:t>تأمل وتوسَّع: رحلتك مع الذكاء الاصطناعي مستمرة!
</a:t>
            </a:r>
            <a:br>
              <a:rPr lang="ar-SA" b="1">
                <a:cs typeface="Arial" panose="020B0604020202020204" pitchFamily="34" charset="0"/>
              </a:rPr>
            </a:br>
            <a:r>
              <a:rPr lang="ar-SA" b="1">
                <a:cs typeface="Arial" panose="020B0604020202020204" pitchFamily="34" charset="0"/>
              </a:rPr>
              <a:t>
</a:t>
            </a:r>
            <a:br>
              <a:rPr lang="ar-SA" b="1">
                <a:cs typeface="Arial" panose="020B0604020202020204" pitchFamily="34" charset="0"/>
              </a:rPr>
            </a:br>
            <a:endParaRPr lang="ar-SA" b="1">
              <a:cs typeface="Arial" panose="020B0604020202020204" pitchFamily="34" charset="0"/>
            </a:endParaRPr>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553998"/>
          </a:xfrm>
          <a:prstGeom prst="rect">
            <a:avLst/>
          </a:prstGeom>
          <a:noFill/>
        </p:spPr>
        <p:txBody>
          <a:bodyPr wrap="square" lIns="0" tIns="0" rIns="0" bIns="0" anchor="t">
            <a:spAutoFit/>
          </a:bodyPr>
          <a:lstStyle/>
          <a:p>
            <a:pPr defTabSz="932742">
              <a:spcBef>
                <a:spcPct val="0"/>
              </a:spcBef>
            </a:pPr>
            <a:r>
              <a:rPr lang="ar-SA" sz="1800" b="1" dirty="0">
                <a:ln w="3175">
                  <a:noFill/>
                </a:ln>
                <a:gradFill flip="none">
                  <a:gsLst>
                    <a:gs pos="0">
                      <a:srgbClr val="FF5C39"/>
                    </a:gs>
                    <a:gs pos="100000">
                      <a:srgbClr val="C73ECC"/>
                    </a:gs>
                  </a:gsLst>
                  <a:lin ang="10800000" scaled="1"/>
                  <a:tileRect/>
                </a:gradFill>
                <a:latin typeface="+mj-lt"/>
                <a:ea typeface="+mj-ea"/>
                <a:cs typeface="Arial" panose="020B0604020202020204" pitchFamily="34" charset="0"/>
              </a:rPr>
              <a:t>تهانينا على إكمال برنامج استكشاف الذكاء الاصطناعي من </a:t>
            </a:r>
            <a:r>
              <a:rPr lang="en-US" sz="1800" b="1" dirty="0">
                <a:ln w="3175">
                  <a:noFill/>
                </a:ln>
                <a:gradFill flip="none">
                  <a:gsLst>
                    <a:gs pos="0">
                      <a:srgbClr val="FF5C39"/>
                    </a:gs>
                    <a:gs pos="100000">
                      <a:srgbClr val="C73ECC"/>
                    </a:gs>
                  </a:gsLst>
                  <a:lin ang="10800000" scaled="1"/>
                  <a:tileRect/>
                </a:gradFill>
                <a:latin typeface="+mj-lt"/>
                <a:ea typeface="+mj-ea"/>
                <a:cs typeface="Arial" panose="020B0604020202020204" pitchFamily="34" charset="0"/>
              </a:rPr>
              <a:t>Microsoft</a:t>
            </a:r>
            <a:r>
              <a:rPr lang="ar-SA" sz="1800" b="1" dirty="0">
                <a:ln w="3175">
                  <a:noFill/>
                </a:ln>
                <a:gradFill flip="none">
                  <a:gsLst>
                    <a:gs pos="0">
                      <a:srgbClr val="FF5C39"/>
                    </a:gs>
                    <a:gs pos="100000">
                      <a:srgbClr val="C73ECC"/>
                    </a:gs>
                  </a:gsLst>
                  <a:lin ang="10800000" scaled="1"/>
                  <a:tileRect/>
                </a:gradFill>
                <a:latin typeface="+mj-lt"/>
                <a:ea typeface="+mj-ea"/>
                <a:cs typeface="Arial" panose="020B0604020202020204" pitchFamily="34" charset="0"/>
              </a:rPr>
              <a:t>! هيا نستغرق بعض الوقت للتأمل في ما تعلمته والتفكير في كيفية مواصلة استكشاف الذكاء الاصطناعي التوليدي.</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0" y="0"/>
            <a:ext cx="12122152" cy="6731000"/>
            <a:chOff x="280020" y="359350"/>
            <a:chExt cx="11911983"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5400000">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a:ln>
                  <a:noFill/>
                </a:ln>
                <a:solidFill>
                  <a:srgbClr val="000000"/>
                </a:solidFill>
                <a:effectLst/>
                <a:uLnTx/>
                <a:uFillTx/>
                <a:latin typeface="Segoe UI" panose="020B0502040204020203" pitchFamily="34" charset="0"/>
                <a:ea typeface="+mn-ea"/>
                <a:cs typeface="Arial" panose="020B0604020202020204" pitchFamily="34" charset="0"/>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flipH="1">
              <a:off x="280020" y="5821680"/>
              <a:ext cx="5181600" cy="1036319"/>
            </a:xfrm>
            <a:prstGeom prst="rect">
              <a:avLst/>
            </a:prstGeom>
          </p:spPr>
        </p:pic>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769982"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1035014" y="2470084"/>
            <a:ext cx="4819731"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ar-SA" sz="1800" b="1" dirty="0">
                <a:solidFill>
                  <a:schemeClr val="accent1"/>
                </a:solidFill>
                <a:effectLst/>
                <a:latin typeface="Segoe UI" panose="020B0502040204020203" pitchFamily="34" charset="0"/>
                <a:ea typeface="+mj-ea"/>
                <a:cs typeface="Arial" panose="020B0604020202020204" pitchFamily="34" charset="0"/>
              </a:rPr>
              <a:t>واصِل الاستكشاف!</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954480" y="3073612"/>
            <a:ext cx="4819731" cy="2056973"/>
          </a:xfrm>
          <a:prstGeom prst="rect">
            <a:avLst/>
          </a:prstGeom>
          <a:noFill/>
        </p:spPr>
        <p:txBody>
          <a:bodyPr wrap="square" lIns="0" tIns="0" rIns="0" bIns="0">
            <a:spAutoFit/>
          </a:bodyPr>
          <a:lstStyle/>
          <a:p>
            <a:pPr>
              <a:spcAft>
                <a:spcPts val="800"/>
              </a:spcAft>
            </a:pPr>
            <a:r>
              <a:rPr lang="ar-SA" sz="1600" dirty="0">
                <a:latin typeface="Segoe UI" panose="020B0502040204020203" pitchFamily="34" charset="0"/>
                <a:ea typeface="+mj-ea"/>
                <a:cs typeface="Arial" panose="020B0604020202020204" pitchFamily="34" charset="0"/>
              </a:rPr>
              <a:t>رحلتك مع الذكاء الاصطناعي التوليدي لا تنتهي هنا. إليك بعض الطرق لمواصلة الاستكشاف:</a:t>
            </a:r>
          </a:p>
          <a:p>
            <a:pPr marL="312738" indent="-220663">
              <a:spcAft>
                <a:spcPts val="1800"/>
              </a:spcAft>
              <a:buClr>
                <a:schemeClr val="tx1"/>
              </a:buClr>
              <a:buFont typeface="Arial" panose="020B0604020202020204" pitchFamily="34" charset="0"/>
              <a:buChar char="•"/>
            </a:pPr>
            <a:r>
              <a:rPr lang="ar-SA" sz="1600" b="1" dirty="0">
                <a:solidFill>
                  <a:schemeClr val="accent1"/>
                </a:solidFill>
                <a:latin typeface="Segoe UI" panose="020B0502040204020203" pitchFamily="34" charset="0"/>
                <a:ea typeface="+mj-ea"/>
                <a:cs typeface="Arial" panose="020B0604020202020204" pitchFamily="34" charset="0"/>
              </a:rPr>
              <a:t>استكشف المزيد:</a:t>
            </a:r>
            <a:r>
              <a:rPr lang="ar-SA" sz="1600" b="1" dirty="0">
                <a:latin typeface="Segoe UI" panose="020B0502040204020203" pitchFamily="34" charset="0"/>
                <a:cs typeface="Arial" panose="020B0604020202020204" pitchFamily="34" charset="0"/>
              </a:rPr>
              <a:t> </a:t>
            </a:r>
            <a:r>
              <a:rPr lang="ar-SA" sz="1600" dirty="0">
                <a:latin typeface="Segoe UI" panose="020B0502040204020203" pitchFamily="34" charset="0"/>
                <a:cs typeface="Arial" panose="020B0604020202020204" pitchFamily="34" charset="0"/>
              </a:rPr>
              <a:t>استخدم </a:t>
            </a:r>
            <a:r>
              <a:rPr lang="en-US" sz="1600" dirty="0">
                <a:latin typeface="Segoe UI" panose="020B0502040204020203" pitchFamily="34" charset="0"/>
                <a:cs typeface="Arial" panose="020B0604020202020204" pitchFamily="34" charset="0"/>
              </a:rPr>
              <a:t>Copilot</a:t>
            </a:r>
            <a:r>
              <a:rPr lang="ar-SA" sz="1600" dirty="0">
                <a:latin typeface="Segoe UI" panose="020B0502040204020203" pitchFamily="34" charset="0"/>
                <a:cs typeface="Arial" panose="020B0604020202020204" pitchFamily="34" charset="0"/>
              </a:rPr>
              <a:t> لتوسيع أفكارك الحالية أو بدء مشاريع جديدة. جرّب إنشاء وجهة جديدة أو تصميم فعالية ذات طابع خاص.</a:t>
            </a:r>
          </a:p>
          <a:p>
            <a:pPr marL="312738" indent="-220663">
              <a:spcAft>
                <a:spcPts val="1500"/>
              </a:spcAft>
              <a:buClr>
                <a:schemeClr val="tx1"/>
              </a:buClr>
              <a:buFont typeface="Arial" panose="020B0604020202020204" pitchFamily="34" charset="0"/>
              <a:buChar char="•"/>
            </a:pPr>
            <a:r>
              <a:rPr lang="ar-SA" sz="1600" b="1" dirty="0">
                <a:solidFill>
                  <a:schemeClr val="accent1"/>
                </a:solidFill>
                <a:latin typeface="Segoe UI" panose="020B0502040204020203" pitchFamily="34" charset="0"/>
                <a:ea typeface="+mj-ea"/>
                <a:cs typeface="Arial" panose="020B0604020202020204" pitchFamily="34" charset="0"/>
              </a:rPr>
              <a:t>تحديات إضافية:</a:t>
            </a:r>
            <a:r>
              <a:rPr lang="ar-SA" sz="1600" b="1" dirty="0">
                <a:latin typeface="Segoe UI" panose="020B0502040204020203" pitchFamily="34" charset="0"/>
                <a:cs typeface="Arial" panose="020B0604020202020204" pitchFamily="34" charset="0"/>
              </a:rPr>
              <a:t> </a:t>
            </a:r>
            <a:r>
              <a:rPr lang="ar-SA" sz="1600" dirty="0">
                <a:latin typeface="Segoe UI" panose="020B0502040204020203" pitchFamily="34" charset="0"/>
                <a:cs typeface="Arial" panose="020B0604020202020204" pitchFamily="34" charset="0"/>
              </a:rPr>
              <a:t>اختبر مهاراتك من خلال مهام ممتعة، مثل تصميم مدينة مستقبلية أو إنشاء غابة سحرية.</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828177"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980135"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cs typeface="Arial" panose="020B0604020202020204" pitchFamily="34" charset="0"/>
            </a:endParaRPr>
          </a:p>
        </p:txBody>
      </p:sp>
      <p:sp>
        <p:nvSpPr>
          <p:cNvPr id="4"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6159069"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6513630" y="2470084"/>
            <a:ext cx="4672781"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ar-SA" sz="1800" b="1" dirty="0">
                <a:solidFill>
                  <a:schemeClr val="accent2"/>
                </a:solidFill>
                <a:effectLst/>
                <a:latin typeface="Segoe UI" panose="020B0502040204020203" pitchFamily="34" charset="0"/>
                <a:ea typeface="+mj-ea"/>
                <a:cs typeface="Arial" panose="020B0604020202020204" pitchFamily="34" charset="0"/>
              </a:rPr>
              <a:t>التأمل</a:t>
            </a:r>
          </a:p>
        </p:txBody>
      </p:sp>
      <p:sp>
        <p:nvSpPr>
          <p:cNvPr id="6" name="TextBox 5">
            <a:extLst>
              <a:ext uri="{FF2B5EF4-FFF2-40B4-BE49-F238E27FC236}">
                <a16:creationId xmlns:a16="http://schemas.microsoft.com/office/drawing/2014/main" id="{062EA9C6-56D3-5BBB-2DAF-118BCEFED33E}"/>
              </a:ext>
            </a:extLst>
          </p:cNvPr>
          <p:cNvSpPr txBox="1">
            <a:spLocks/>
          </p:cNvSpPr>
          <p:nvPr/>
        </p:nvSpPr>
        <p:spPr>
          <a:xfrm>
            <a:off x="6347735" y="3073612"/>
            <a:ext cx="4838676" cy="1810752"/>
          </a:xfrm>
          <a:prstGeom prst="rect">
            <a:avLst/>
          </a:prstGeom>
          <a:noFill/>
        </p:spPr>
        <p:txBody>
          <a:bodyPr wrap="square" lIns="0" tIns="0" rIns="0" bIns="0">
            <a:spAutoFit/>
          </a:bodyPr>
          <a:lstStyle/>
          <a:p>
            <a:pPr>
              <a:spcAft>
                <a:spcPts val="800"/>
              </a:spcAft>
            </a:pPr>
            <a:r>
              <a:rPr lang="ar-SA" sz="1600" dirty="0">
                <a:effectLst/>
                <a:latin typeface="Segoe UI" panose="020B0502040204020203" pitchFamily="34" charset="0"/>
                <a:ea typeface="+mj-ea"/>
                <a:cs typeface="Arial" panose="020B0604020202020204" pitchFamily="34" charset="0"/>
              </a:rPr>
              <a:t> استغرق بعض الوقت للتفكير في رحلتك خلال هذا البرنامج:</a:t>
            </a:r>
          </a:p>
          <a:p>
            <a:pPr marL="312738" indent="-220663">
              <a:spcAft>
                <a:spcPts val="1800"/>
              </a:spcAft>
              <a:buClr>
                <a:schemeClr val="tx1"/>
              </a:buClr>
              <a:buFont typeface="Arial" panose="020B0604020202020204" pitchFamily="34" charset="0"/>
              <a:buChar char="•"/>
            </a:pPr>
            <a:r>
              <a:rPr lang="ar-SA" sz="1600" b="1" dirty="0">
                <a:solidFill>
                  <a:schemeClr val="accent2"/>
                </a:solidFill>
                <a:effectLst/>
                <a:latin typeface="Segoe UI" panose="020B0502040204020203" pitchFamily="34" charset="0"/>
                <a:ea typeface="+mj-ea"/>
                <a:cs typeface="Arial" panose="020B0604020202020204" pitchFamily="34" charset="0"/>
              </a:rPr>
              <a:t>الجزء المفضل:</a:t>
            </a:r>
            <a:r>
              <a:rPr lang="ar-SA" sz="1600" b="1" dirty="0">
                <a:effectLst/>
                <a:latin typeface="Segoe UI" panose="020B0502040204020203" pitchFamily="34" charset="0"/>
                <a:cs typeface="Arial" panose="020B0604020202020204" pitchFamily="34" charset="0"/>
              </a:rPr>
              <a:t> </a:t>
            </a:r>
            <a:r>
              <a:rPr lang="ar-SA" sz="1600" dirty="0">
                <a:effectLst/>
                <a:latin typeface="Segoe UI" panose="020B0502040204020203" pitchFamily="34" charset="0"/>
                <a:cs typeface="Arial" panose="020B0604020202020204" pitchFamily="34" charset="0"/>
              </a:rPr>
              <a:t>ما هو الجزء المفضل لديك في الدورة؟ هل كان العصف الذهني للأفكار أم إنشاء الصور أم شيء آخر؟</a:t>
            </a:r>
          </a:p>
          <a:p>
            <a:pPr marL="312738" indent="-220663">
              <a:spcAft>
                <a:spcPts val="1500"/>
              </a:spcAft>
              <a:buClr>
                <a:schemeClr val="tx1"/>
              </a:buClr>
              <a:buFont typeface="Arial" panose="020B0604020202020204" pitchFamily="34" charset="0"/>
              <a:buChar char="•"/>
            </a:pPr>
            <a:r>
              <a:rPr lang="ar-SA" sz="1600" b="1" dirty="0">
                <a:solidFill>
                  <a:schemeClr val="accent2"/>
                </a:solidFill>
                <a:latin typeface="Segoe UI" panose="020B0502040204020203" pitchFamily="34" charset="0"/>
                <a:ea typeface="+mj-ea"/>
                <a:cs typeface="Arial" panose="020B0604020202020204" pitchFamily="34" charset="0"/>
              </a:rPr>
              <a:t>ما الذي تعلمته</a:t>
            </a:r>
            <a:r>
              <a:rPr lang="ar-SA" sz="1600" dirty="0">
                <a:solidFill>
                  <a:schemeClr val="accent2"/>
                </a:solidFill>
                <a:latin typeface="Segoe UI" panose="020B0502040204020203" pitchFamily="34" charset="0"/>
                <a:ea typeface="+mj-ea"/>
                <a:cs typeface="Arial" panose="020B0604020202020204" pitchFamily="34" charset="0"/>
              </a:rPr>
              <a:t>؟</a:t>
            </a:r>
            <a:r>
              <a:rPr lang="ar-SA" sz="1600" dirty="0">
                <a:effectLst/>
                <a:latin typeface="Segoe UI" panose="020B0502040204020203" pitchFamily="34" charset="0"/>
                <a:cs typeface="Arial" panose="020B0604020202020204" pitchFamily="34" charset="0"/>
              </a:rPr>
              <a:t> ما هي المهارات أو المعرفة الجديدة التي اكتسبتها؟ كيف تشعر حيال استخدام الذكاء الاصطناعي الآن مقارنة ببداية الدورة؟</a:t>
            </a:r>
          </a:p>
        </p:txBody>
      </p:sp>
      <p:grpSp>
        <p:nvGrpSpPr>
          <p:cNvPr id="7" name="Group 6">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6216637" y="2427378"/>
            <a:ext cx="553396" cy="549602"/>
            <a:chOff x="547424" y="4293480"/>
            <a:chExt cx="640026" cy="657416"/>
          </a:xfrm>
        </p:grpSpPr>
        <p:grpSp>
          <p:nvGrpSpPr>
            <p:cNvPr id="24" name="Group 23">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37" name="Group 36">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40"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41"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8"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9"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6" name="Oval 35">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2"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6372565"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cs typeface="Arial" panose="020B0604020202020204" pitchFamily="34" charset="0"/>
            </a:endParaRPr>
          </a:p>
        </p:txBody>
      </p:sp>
      <p:sp>
        <p:nvSpPr>
          <p:cNvPr id="45" name="TextBox 44">
            <a:extLst>
              <a:ext uri="{FF2B5EF4-FFF2-40B4-BE49-F238E27FC236}">
                <a16:creationId xmlns:a16="http://schemas.microsoft.com/office/drawing/2014/main" id="{0E39D0A1-1F27-83E1-F8FA-7FA142A102FD}"/>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6688304" y="2819603"/>
            <a:ext cx="4773168" cy="1218795"/>
          </a:xfrm>
        </p:spPr>
        <p:txBody>
          <a:bodyPr vert="horz" wrap="square" lIns="0" tIns="0" rIns="0" bIns="0" rtlCol="0" anchor="b">
            <a:spAutoFit/>
          </a:bodyPr>
          <a:lstStyle/>
          <a:p>
            <a:r>
              <a:rPr lang="en-US" sz="4400" b="1" dirty="0">
                <a:solidFill>
                  <a:schemeClr val="tx1"/>
                </a:solidFill>
                <a:cs typeface="Arial" panose="020B0604020202020204" pitchFamily="34" charset="0"/>
              </a:rPr>
              <a:t>Microsoft Learn</a:t>
            </a:r>
            <a:br>
              <a:rPr lang="ar-SA" sz="4400" b="1" dirty="0">
                <a:cs typeface="Arial" panose="020B0604020202020204" pitchFamily="34" charset="0"/>
              </a:rPr>
            </a:br>
            <a:r>
              <a:rPr lang="ar-SA" sz="4400" b="1" dirty="0">
                <a:gradFill flip="none" rotWithShape="1">
                  <a:gsLst>
                    <a:gs pos="0">
                      <a:schemeClr val="accent1"/>
                    </a:gs>
                    <a:gs pos="100000">
                      <a:schemeClr val="accent2"/>
                    </a:gs>
                  </a:gsLst>
                  <a:lin ang="10800000" scaled="1"/>
                  <a:tileRect/>
                </a:gradFill>
                <a:ea typeface="+mj-ea"/>
                <a:cs typeface="Arial" panose="020B0604020202020204" pitchFamily="34" charset="0"/>
              </a:rPr>
              <a:t>إطلاق القدرات   </a:t>
            </a:r>
          </a:p>
        </p:txBody>
      </p:sp>
      <p:sp>
        <p:nvSpPr>
          <p:cNvPr id="4" name="TextBox 3">
            <a:extLst>
              <a:ext uri="{FF2B5EF4-FFF2-40B4-BE49-F238E27FC236}">
                <a16:creationId xmlns:a16="http://schemas.microsoft.com/office/drawing/2014/main" id="{FED51517-A1C9-6450-3521-210D0759D69E}"/>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0893571" cy="492443"/>
          </a:xfrm>
        </p:spPr>
        <p:txBody>
          <a:bodyPr/>
          <a:lstStyle/>
          <a:p>
            <a:r>
              <a:rPr lang="ar-SA" b="1">
                <a:cs typeface="Arial" panose="020B0604020202020204" pitchFamily="34" charset="0"/>
              </a:rPr>
              <a:t>ما هو </a:t>
            </a:r>
            <a:r>
              <a:rPr lang="en-US" b="1">
                <a:cs typeface="Arial" panose="020B0604020202020204" pitchFamily="34" charset="0"/>
              </a:rPr>
              <a:t>Microsoft Copilot</a:t>
            </a:r>
            <a:r>
              <a:rPr lang="ar-SA" b="1">
                <a:cs typeface="Arial" panose="020B0604020202020204" pitchFamily="34" charset="0"/>
              </a:rPr>
              <a: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6" y="4461196"/>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13"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0893571" cy="307777"/>
          </a:xfrm>
          <a:prstGeom prst="rect">
            <a:avLst/>
          </a:prstGeom>
          <a:noFill/>
        </p:spPr>
        <p:txBody>
          <a:bodyPr wrap="square" lIns="0" tIns="0" rIns="0" bIns="0">
            <a:spAutoFit/>
          </a:bodyPr>
          <a:lstStyle/>
          <a:p>
            <a:pPr defTabSz="932742">
              <a:spcAft>
                <a:spcPts val="1000"/>
              </a:spcAft>
            </a:pPr>
            <a:r>
              <a:rPr lang="ar-SA" sz="2000" b="1" dirty="0">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لقد سألناه – وهذا ما قاله…</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9226" r="9226"/>
          <a:stretch/>
        </p:blipFill>
        <p:spPr>
          <a:xfrm>
            <a:off x="167627"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0" y="5937"/>
            <a:ext cx="12184379" cy="1172541"/>
            <a:chOff x="0" y="-139700"/>
            <a:chExt cx="1218437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H="1" flipV="1">
              <a:off x="0" y="-13970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6420187" y="-32163"/>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TextBox 7">
            <a:extLst>
              <a:ext uri="{FF2B5EF4-FFF2-40B4-BE49-F238E27FC236}">
                <a16:creationId xmlns:a16="http://schemas.microsoft.com/office/drawing/2014/main" id="{526C82E1-6DB3-A779-1EEE-01D1FF2A4D59}"/>
              </a:ext>
            </a:extLst>
          </p:cNvPr>
          <p:cNvSpPr txBox="1"/>
          <p:nvPr/>
        </p:nvSpPr>
        <p:spPr>
          <a:xfrm>
            <a:off x="6434669" y="6573246"/>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
        <p:nvSpPr>
          <p:cNvPr id="2"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262867"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cs typeface="Arial" panose="020B0604020202020204" pitchFamily="34" charset="0"/>
            </a:endParaRPr>
          </a:p>
        </p:txBody>
      </p:sp>
      <p:sp>
        <p:nvSpPr>
          <p:cNvPr id="9" name="TextBox 8">
            <a:extLst>
              <a:ext uri="{FF2B5EF4-FFF2-40B4-BE49-F238E27FC236}">
                <a16:creationId xmlns:a16="http://schemas.microsoft.com/office/drawing/2014/main" id="{454468C7-4841-CE13-D087-450BC8ABEEFD}"/>
              </a:ext>
            </a:extLst>
          </p:cNvPr>
          <p:cNvSpPr txBox="1">
            <a:spLocks/>
          </p:cNvSpPr>
          <p:nvPr/>
        </p:nvSpPr>
        <p:spPr>
          <a:xfrm>
            <a:off x="5441292" y="1831134"/>
            <a:ext cx="5862816" cy="4078039"/>
          </a:xfrm>
          <a:prstGeom prst="rect">
            <a:avLst/>
          </a:prstGeom>
          <a:noFill/>
        </p:spPr>
        <p:txBody>
          <a:bodyPr wrap="square" lIns="0" tIns="0" rIns="0" bIns="0">
            <a:spAutoFit/>
          </a:bodyPr>
          <a:lstStyle/>
          <a:p>
            <a:pPr>
              <a:spcAft>
                <a:spcPts val="600"/>
              </a:spcAft>
            </a:pPr>
            <a:r>
              <a:rPr lang="en-US" sz="1400" dirty="0">
                <a:latin typeface="Segoe UI" panose="020B0502040204020203" pitchFamily="34" charset="0"/>
                <a:cs typeface="Arial" panose="020B0604020202020204" pitchFamily="34" charset="0"/>
              </a:rPr>
              <a:t>Microsoft Copilot</a:t>
            </a:r>
            <a:r>
              <a:rPr lang="ar-SA" sz="1400" dirty="0">
                <a:latin typeface="Segoe UI" panose="020B0502040204020203" pitchFamily="34" charset="0"/>
                <a:cs typeface="Arial" panose="020B0604020202020204" pitchFamily="34" charset="0"/>
              </a:rPr>
              <a:t> يشبه وجود مساعد متعدد الاستخدامات جاهز لمساعدتك في مجموعة واسعة من المهام. إليك بعض الأشياء التي أستطيع القيام بها:</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الإجابة على الأسئلة</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لديك سؤال حول واجبك المدرسي أو شيء يثير فضولك؟ يمكنني مساعدتك في العثور على الإجابات.</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ابتكار الأفكار:</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تحتاج إلى أفكار رائعة لمشروع مدرسي، أو قصة، أو عرض تقديمي؟ لنبتكر معًا أفكارًا مميزة.</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كتابة المحتوى</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يمكنني مساعدتك في كتابة بريد إلكتروني أو إنشاء مستند أو برمجة كود أو تأليف قصص وقصائد.</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تنظيم المهام</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هل تحتاج إلى مساعدة في متابعة قائمة المهام أو تخطيط جدولك؟ يمكنني مساعدتك في البقاء منظمًا.</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إجراء البحوث</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يمكنني البحث عن المعلومات عبر الإنترنت، وشرح الموضوعات الصعبة، أو تزويدك بأحدث الأخبار والتحديثات.</a:t>
            </a:r>
          </a:p>
          <a:p>
            <a:pPr marL="342900" indent="-228600" algn="r">
              <a:spcAft>
                <a:spcPts val="1000"/>
              </a:spcAft>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إنشاء الصور</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صِف الصورة التي تحتاجها، وسأقوم بإنشائها لك (ضمن إرشادات محددة).</a:t>
            </a:r>
          </a:p>
          <a:p>
            <a:pPr marL="342900" indent="-228600" algn="r">
              <a:buFont typeface="Arial" panose="020B0604020202020204" pitchFamily="34" charset="0"/>
              <a:buChar char="•"/>
            </a:pPr>
            <a:r>
              <a:rPr lang="ar-SA" sz="1400" b="1" i="0" dirty="0">
                <a:effectLst/>
                <a:latin typeface="Segoe UI" panose="020B0502040204020203" pitchFamily="34" charset="0"/>
                <a:ea typeface="+mj-ea"/>
                <a:cs typeface="Arial" panose="020B0604020202020204" pitchFamily="34" charset="0"/>
              </a:rPr>
              <a:t>إجراء المحادثات</a:t>
            </a:r>
            <a:r>
              <a:rPr lang="ar-SA" sz="1400" b="1" dirty="0">
                <a:latin typeface="Segoe UI" panose="020B0502040204020203" pitchFamily="34" charset="0"/>
                <a:ea typeface="+mj-ea"/>
                <a:cs typeface="Arial" panose="020B0604020202020204" pitchFamily="34" charset="0"/>
              </a:rPr>
              <a:t>:</a:t>
            </a:r>
            <a:r>
              <a:rPr lang="ar-SA" sz="1400" b="1" i="0" dirty="0">
                <a:effectLst/>
                <a:latin typeface="Segoe UI" panose="020B0502040204020203" pitchFamily="34" charset="0"/>
                <a:cs typeface="Arial" panose="020B0604020202020204" pitchFamily="34" charset="0"/>
              </a:rPr>
              <a:t> </a:t>
            </a:r>
            <a:r>
              <a:rPr lang="ar-SA" sz="1400" b="0" i="0" dirty="0">
                <a:effectLst/>
                <a:latin typeface="Segoe UI" panose="020B0502040204020203" pitchFamily="34" charset="0"/>
                <a:cs typeface="Arial" panose="020B0604020202020204" pitchFamily="34" charset="0"/>
              </a:rPr>
              <a:t>هل ترغب في الدردشة حول هواياتك المفضلة أو ألعابك أو مجرد إجراء محادثة ودية؟ يمكنني فعل ذلك أيضًا.</a:t>
            </a:r>
          </a:p>
        </p:txBody>
      </p:sp>
      <p:cxnSp>
        <p:nvCxnSpPr>
          <p:cNvPr id="10" name="Straight Connector 9">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10816764"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ar-SA" b="1">
                <a:cs typeface="Arial" panose="020B0604020202020204" pitchFamily="34" charset="0"/>
              </a:rPr>
              <a:t>كيف يعمل </a:t>
            </a:r>
            <a:r>
              <a:rPr lang="en-US" b="1">
                <a:cs typeface="Arial" panose="020B0604020202020204" pitchFamily="34" charset="0"/>
              </a:rPr>
              <a:t>Microsoft Copilot</a:t>
            </a:r>
            <a:r>
              <a:rPr lang="ar-SA" b="1">
                <a:cs typeface="Arial" panose="020B0604020202020204" pitchFamily="34" charset="0"/>
              </a:rPr>
              <a:t>؟</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ar-SA" sz="2000" b="1">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بقوة </a:t>
            </a:r>
            <a:r>
              <a:rPr lang="ar-SA" sz="2000" b="1" i="1">
                <a:ln w="3175">
                  <a:noFill/>
                </a:ln>
                <a:gradFill flip="none" rotWithShape="1">
                  <a:gsLst>
                    <a:gs pos="0">
                      <a:schemeClr val="accent1"/>
                    </a:gs>
                    <a:gs pos="100000">
                      <a:schemeClr val="accent2"/>
                    </a:gs>
                  </a:gsLst>
                  <a:lin ang="10800000" scaled="1"/>
                  <a:tileRect/>
                </a:gradFill>
                <a:latin typeface="+mj-lt"/>
                <a:ea typeface="+mj-ea"/>
                <a:cs typeface="Arial" panose="020B0604020202020204" pitchFamily="34" charset="0"/>
              </a:rPr>
              <a:t>الذكاء الاصطناعي التوليدي</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620908"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11039463"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9890268" y="2134820"/>
            <a:ext cx="588303" cy="276999"/>
          </a:xfrm>
          <a:prstGeom prst="rect">
            <a:avLst/>
          </a:prstGeom>
          <a:noFill/>
        </p:spPr>
        <p:txBody>
          <a:bodyPr wrap="none" lIns="0" tIns="0" rIns="0" bIns="0" rtlCol="0">
            <a:spAutoFit/>
          </a:bodyPr>
          <a:lstStyle/>
          <a:p>
            <a:pPr algn="r"/>
            <a:r>
              <a:rPr lang="ar-SA" sz="1800" b="1" dirty="0">
                <a:latin typeface="Segoe UI" panose="020B0502040204020203" pitchFamily="34" charset="0"/>
                <a:ea typeface="+mj-ea"/>
                <a:cs typeface="Arial" panose="020B0604020202020204" pitchFamily="34" charset="0"/>
              </a:rPr>
              <a:t>المطالبة</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flipH="1">
            <a:off x="7303860"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ar-SA" sz="1400" b="1" dirty="0">
                <a:solidFill>
                  <a:schemeClr val="tx1"/>
                </a:solidFill>
                <a:latin typeface="Segoe UI" panose="020B0502040204020203" pitchFamily="34" charset="0"/>
                <a:ea typeface="+mj-ea"/>
                <a:cs typeface="Arial" panose="020B0604020202020204" pitchFamily="34" charset="0"/>
              </a:rPr>
              <a:t>أنا وأمي ذاهبان إلى لندن لزيارة ابن عمي. أعطني أفكارًا عن أشياء يمكننا الاستمتاع بفعلها في لندن.</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flipH="1">
            <a:off x="4212583" y="3768287"/>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4160042" y="5048243"/>
            <a:ext cx="1619225" cy="246221"/>
          </a:xfrm>
          <a:prstGeom prst="rect">
            <a:avLst/>
          </a:prstGeom>
          <a:noFill/>
        </p:spPr>
        <p:txBody>
          <a:bodyPr wrap="none" lIns="0" tIns="0" rIns="0" bIns="0" rtlCol="0">
            <a:spAutoFit/>
          </a:bodyPr>
          <a:lstStyle/>
          <a:p>
            <a:pPr algn="r"/>
            <a:r>
              <a:rPr lang="en-US" sz="1600" b="1" dirty="0">
                <a:latin typeface="+mj-lt"/>
                <a:ea typeface="+mj-ea"/>
                <a:cs typeface="Arial" panose="020B0604020202020204" pitchFamily="34" charset="0"/>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30225"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1382648" y="5048243"/>
            <a:ext cx="2388470" cy="246221"/>
          </a:xfrm>
          <a:prstGeom prst="rect">
            <a:avLst/>
          </a:prstGeom>
          <a:noFill/>
        </p:spPr>
        <p:txBody>
          <a:bodyPr wrap="square" lIns="0" tIns="0" rIns="0" bIns="0" rtlCol="0">
            <a:spAutoFit/>
          </a:bodyPr>
          <a:lstStyle/>
          <a:p>
            <a:pPr algn="ctr"/>
            <a:r>
              <a:rPr lang="ar-SA" sz="1600" b="1" dirty="0">
                <a:latin typeface="+mj-lt"/>
                <a:ea typeface="+mj-ea"/>
                <a:cs typeface="Arial" panose="020B0604020202020204" pitchFamily="34" charset="0"/>
              </a:rPr>
              <a:t>نموذج لغوي كبير (</a:t>
            </a:r>
            <a:r>
              <a:rPr lang="en-US" sz="1600" b="1" dirty="0">
                <a:latin typeface="+mj-lt"/>
                <a:ea typeface="+mj-ea"/>
                <a:cs typeface="Arial" panose="020B0604020202020204" pitchFamily="34" charset="0"/>
              </a:rPr>
              <a:t>LLM</a:t>
            </a:r>
            <a:r>
              <a:rPr lang="ar-SA" sz="1600" b="1" dirty="0">
                <a:latin typeface="+mj-lt"/>
                <a:ea typeface="+mj-ea"/>
                <a:cs typeface="Arial" panose="020B0604020202020204" pitchFamily="34" charset="0"/>
              </a:rPr>
              <a:t>)</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3200400" y="3946827"/>
            <a:ext cx="1038202"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999"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16200000" flipH="1">
            <a:off x="1260643" y="3863371"/>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821609" y="3596443"/>
            <a:ext cx="1268472" cy="307777"/>
          </a:xfrm>
          <a:prstGeom prst="rect">
            <a:avLst/>
          </a:prstGeom>
          <a:solidFill>
            <a:srgbClr val="F4F3F5"/>
          </a:solidFill>
        </p:spPr>
        <p:txBody>
          <a:bodyPr wrap="square" lIns="91440" tIns="45720" rIns="91440" bIns="45720" rtlCol="0">
            <a:spAutoFit/>
          </a:bodyPr>
          <a:lstStyle/>
          <a:p>
            <a:pPr algn="ctr"/>
            <a:r>
              <a:rPr lang="ar-SA" sz="1400" b="1" dirty="0">
                <a:latin typeface="+mj-lt"/>
                <a:ea typeface="+mj-ea"/>
                <a:cs typeface="Arial" panose="020B0604020202020204" pitchFamily="34" charset="0"/>
              </a:rPr>
              <a:t>بيانات التدريب</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a:off x="3208883" y="4497535"/>
            <a:ext cx="885726"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flipH="1">
            <a:off x="7253312"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defTabSz="932472" fontAlgn="base">
              <a:spcBef>
                <a:spcPct val="0"/>
              </a:spcBef>
              <a:spcAft>
                <a:spcPts val="200"/>
              </a:spcAft>
            </a:pPr>
            <a:r>
              <a:rPr lang="ar-SA" sz="1400">
                <a:solidFill>
                  <a:schemeClr val="tx1"/>
                </a:solidFill>
                <a:latin typeface="Segoe UI" panose="020B0502040204020203" pitchFamily="34" charset="0"/>
                <a:cs typeface="Arial" panose="020B0604020202020204" pitchFamily="34" charset="0"/>
              </a:rPr>
              <a:t>لندن مدينة زاخرة بالتاريخ والثقافة والإثارة! إليك بعض الأفكار لأماكن يمكنك زيارتها والاستمتاع بها:</a:t>
            </a:r>
          </a:p>
          <a:p>
            <a:pPr marL="285750" indent="-190500" algn="r" defTabSz="932472" fontAlgn="base">
              <a:spcBef>
                <a:spcPct val="0"/>
              </a:spcBef>
              <a:spcAft>
                <a:spcPts val="200"/>
              </a:spcAft>
              <a:buFont typeface="Arial" panose="020B0604020202020204" pitchFamily="34" charset="0"/>
              <a:buChar char="•"/>
            </a:pPr>
            <a:r>
              <a:rPr lang="ar-SA" sz="1400">
                <a:solidFill>
                  <a:schemeClr val="tx1"/>
                </a:solidFill>
                <a:latin typeface="Segoe UI" panose="020B0502040204020203" pitchFamily="34" charset="0"/>
                <a:cs typeface="Arial" panose="020B0604020202020204" pitchFamily="34" charset="0"/>
              </a:rPr>
              <a:t>قصر باكنغهام: تجول في الغرف الرسمية وشاهد مراسم تغيير الحرس.</a:t>
            </a:r>
          </a:p>
          <a:p>
            <a:pPr marL="285750" indent="-190500" defTabSz="932472" fontAlgn="base">
              <a:spcBef>
                <a:spcPct val="0"/>
              </a:spcBef>
              <a:spcAft>
                <a:spcPts val="200"/>
              </a:spcAft>
              <a:buFont typeface="Arial" panose="020B0604020202020204" pitchFamily="34" charset="0"/>
              <a:buChar char="•"/>
            </a:pPr>
            <a:r>
              <a:rPr lang="ar-SA" sz="1400">
                <a:solidFill>
                  <a:schemeClr val="tx1"/>
                </a:solidFill>
                <a:latin typeface="Segoe UI" panose="020B0502040204020203" pitchFamily="34" charset="0"/>
                <a:cs typeface="Arial" panose="020B0604020202020204" pitchFamily="34" charset="0"/>
              </a:rPr>
              <a:t>برج لندن: استكشف القلعة التاريخية وتأمل مجوهرات التاج الملكي.</a:t>
            </a:r>
          </a:p>
          <a:p>
            <a:pPr marL="285750" indent="-190500" defTabSz="932472" fontAlgn="base">
              <a:spcBef>
                <a:spcPct val="0"/>
              </a:spcBef>
              <a:spcAft>
                <a:spcPts val="200"/>
              </a:spcAft>
              <a:buFont typeface="Arial" panose="020B0604020202020204" pitchFamily="34" charset="0"/>
              <a:buChar char="•"/>
            </a:pPr>
            <a:r>
              <a:rPr lang="ar-SA" sz="1400">
                <a:solidFill>
                  <a:schemeClr val="tx1"/>
                </a:solidFill>
                <a:latin typeface="Segoe UI" panose="020B0502040204020203" pitchFamily="34" charset="0"/>
                <a:cs typeface="Arial" panose="020B0604020202020204" pitchFamily="34" charset="0"/>
              </a:rPr>
              <a:t> …</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flipH="1">
            <a:off x="5283129"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flipH="1">
            <a:off x="3017019" y="3825380"/>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a:off x="3931422" y="4376088"/>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a:off x="171672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455845" y="3099469"/>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p:cNvCxnSpPr>
          <p:nvPr/>
        </p:nvCxnSpPr>
        <p:spPr>
          <a:xfrm rot="10800000" flipV="1">
            <a:off x="5543562" y="3037101"/>
            <a:ext cx="1760299" cy="1185038"/>
          </a:xfrm>
          <a:prstGeom prst="bentConnector3">
            <a:avLst>
              <a:gd name="adj1" fmla="val 25236"/>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57713"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44" name="TextBox 43">
            <a:extLst>
              <a:ext uri="{FF2B5EF4-FFF2-40B4-BE49-F238E27FC236}">
                <a16:creationId xmlns:a16="http://schemas.microsoft.com/office/drawing/2014/main" id="{F48093EF-E4A6-75AD-6409-C85730FB0E33}"/>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5400000" flipV="1">
            <a:off x="9795196" y="4461199"/>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ar-SA" b="1" dirty="0">
                <a:latin typeface="Segoe UI" panose="020B0502040204020203" pitchFamily="34" charset="0"/>
                <a:cs typeface="Arial" panose="020B0604020202020204" pitchFamily="34" charset="0"/>
              </a:rPr>
              <a:t>إرشادات لإنشاء مطالبات فعالة</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flipH="1">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ar-SA" sz="1400" dirty="0">
                  <a:solidFill>
                    <a:schemeClr val="tx1"/>
                  </a:solidFill>
                  <a:latin typeface="Segoe UI" panose="020B0502040204020203" pitchFamily="34" charset="0"/>
                  <a:ea typeface="+mj-ea"/>
                  <a:cs typeface="Arial" panose="020B0604020202020204" pitchFamily="34" charset="0"/>
                </a:rPr>
                <a:t>لخص المقال الموجود على </a:t>
              </a:r>
              <a:r>
                <a:rPr lang="en-US" sz="1400" dirty="0">
                  <a:solidFill>
                    <a:schemeClr val="tx1"/>
                  </a:solidFill>
                  <a:latin typeface="Segoe UI" panose="020B0502040204020203" pitchFamily="34" charset="0"/>
                  <a:ea typeface="+mj-ea"/>
                  <a:cs typeface="Arial" panose="020B0604020202020204" pitchFamily="34" charset="0"/>
                </a:rPr>
                <a:t>https://nodpublishers.com/London</a:t>
              </a:r>
              <a:r>
                <a:rPr lang="ar-SA" sz="1400" baseline="30000" dirty="0">
                  <a:solidFill>
                    <a:schemeClr val="tx1"/>
                  </a:solidFill>
                  <a:latin typeface="Segoe UI" panose="020B0502040204020203" pitchFamily="34" charset="0"/>
                  <a:ea typeface="+mj-ea"/>
                  <a:cs typeface="Arial" panose="020B0604020202020204" pitchFamily="34" charset="0"/>
                </a:rPr>
                <a:t>1</a:t>
              </a:r>
              <a:r>
                <a:rPr lang="ar-SA" sz="1400" dirty="0">
                  <a:solidFill>
                    <a:schemeClr val="tx1"/>
                  </a:solidFill>
                  <a:latin typeface="Segoe UI" panose="020B0502040204020203" pitchFamily="34" charset="0"/>
                  <a:ea typeface="+mj-ea"/>
                  <a:cs typeface="Arial" panose="020B0604020202020204" pitchFamily="34" charset="0"/>
                </a:rPr>
                <a:t> في قائمة نقطية تحتوي على </a:t>
              </a:r>
              <a:r>
                <a:rPr lang="en-US" sz="1400" noProof="0" dirty="0">
                  <a:solidFill>
                    <a:schemeClr val="tx1"/>
                  </a:solidFill>
                  <a:latin typeface="Segoe UI" panose="020B0502040204020203" pitchFamily="34" charset="0"/>
                  <a:ea typeface="+mj-ea"/>
                  <a:cs typeface="Arial" panose="020B0604020202020204" pitchFamily="34" charset="0"/>
                </a:rPr>
                <a:t>3</a:t>
              </a:r>
              <a:r>
                <a:rPr lang="ar-SA" sz="1400" dirty="0">
                  <a:solidFill>
                    <a:schemeClr val="tx1"/>
                  </a:solidFill>
                  <a:latin typeface="Segoe UI" panose="020B0502040204020203" pitchFamily="34" charset="0"/>
                  <a:ea typeface="+mj-ea"/>
                  <a:cs typeface="Arial" panose="020B0604020202020204" pitchFamily="34" charset="0"/>
                </a:rPr>
                <a:t> إلى </a:t>
              </a:r>
              <a:r>
                <a:rPr lang="en-US" sz="1400" noProof="0" dirty="0">
                  <a:solidFill>
                    <a:schemeClr val="tx1"/>
                  </a:solidFill>
                  <a:latin typeface="Segoe UI" panose="020B0502040204020203" pitchFamily="34" charset="0"/>
                  <a:ea typeface="+mj-ea"/>
                  <a:cs typeface="Arial" panose="020B0604020202020204" pitchFamily="34" charset="0"/>
                </a:rPr>
                <a:t>5</a:t>
              </a:r>
              <a:r>
                <a:rPr lang="ar-SA" sz="1400" dirty="0">
                  <a:solidFill>
                    <a:schemeClr val="tx1"/>
                  </a:solidFill>
                  <a:latin typeface="Segoe UI" panose="020B0502040204020203" pitchFamily="34" charset="0"/>
                  <a:ea typeface="+mj-ea"/>
                  <a:cs typeface="Arial" panose="020B0604020202020204" pitchFamily="34" charset="0"/>
                </a:rPr>
                <a:t> حقائق مثيرة للاهتمام</a:t>
              </a:r>
              <a:r>
                <a:rPr lang="ar-SA" sz="1400" baseline="30000" dirty="0">
                  <a:solidFill>
                    <a:schemeClr val="tx1"/>
                  </a:solidFill>
                  <a:latin typeface="Segoe UI" panose="020B0502040204020203" pitchFamily="34" charset="0"/>
                  <a:ea typeface="+mj-ea"/>
                  <a:cs typeface="Arial" panose="020B0604020202020204" pitchFamily="34" charset="0"/>
                </a:rPr>
                <a:t>2</a:t>
              </a:r>
              <a:r>
                <a:rPr lang="ar-SA" sz="1400" dirty="0">
                  <a:solidFill>
                    <a:schemeClr val="tx1"/>
                  </a:solidFill>
                  <a:latin typeface="Segoe UI" panose="020B0502040204020203" pitchFamily="34" charset="0"/>
                  <a:ea typeface="+mj-ea"/>
                  <a:cs typeface="Arial" panose="020B0604020202020204" pitchFamily="34" charset="0"/>
                </a:rPr>
                <a:t> لمساعدتي في التخطيط لرحلتي</a:t>
              </a:r>
              <a:r>
                <a:rPr lang="ar-SA" sz="1400" baseline="30000" dirty="0">
                  <a:solidFill>
                    <a:schemeClr val="tx1"/>
                  </a:solidFill>
                  <a:latin typeface="Segoe UI" panose="020B0502040204020203" pitchFamily="34" charset="0"/>
                  <a:ea typeface="+mj-ea"/>
                  <a:cs typeface="Arial" panose="020B0604020202020204" pitchFamily="34" charset="0"/>
                </a:rPr>
                <a:t>3</a:t>
              </a:r>
              <a:r>
                <a:rPr lang="ar-SA" sz="1400" dirty="0">
                  <a:solidFill>
                    <a:schemeClr val="tx1"/>
                  </a:solidFill>
                  <a:latin typeface="Segoe UI" panose="020B0502040204020203" pitchFamily="34" charset="0"/>
                  <a:ea typeface="+mj-ea"/>
                  <a:cs typeface="Arial" panose="020B0604020202020204" pitchFamily="34" charset="0"/>
                </a:rPr>
                <a:t>. راعِ أن تكون كل نقطة مختصرة وواضحة</a:t>
              </a:r>
              <a:r>
                <a:rPr lang="ar-SA" sz="1400" baseline="30000" dirty="0">
                  <a:solidFill>
                    <a:schemeClr val="tx1"/>
                  </a:solidFill>
                  <a:latin typeface="Segoe UI" panose="020B0502040204020203" pitchFamily="34" charset="0"/>
                  <a:ea typeface="+mj-ea"/>
                  <a:cs typeface="Arial" panose="020B0604020202020204" pitchFamily="34" charset="0"/>
                </a:rPr>
                <a:t>4</a:t>
              </a:r>
              <a:r>
                <a:rPr lang="ar-SA" sz="1400" dirty="0">
                  <a:solidFill>
                    <a:schemeClr val="tx1"/>
                  </a:solidFill>
                  <a:latin typeface="Segoe UI" panose="020B0502040204020203" pitchFamily="34" charset="0"/>
                  <a:ea typeface="+mj-ea"/>
                  <a:cs typeface="Arial" panose="020B0604020202020204" pitchFamily="34" charset="0"/>
                </a:rPr>
                <a:t>.</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flipH="1">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ar-SA" sz="1400">
                  <a:solidFill>
                    <a:schemeClr val="tx1"/>
                  </a:solidFill>
                  <a:latin typeface="Segoe UI" panose="020B0502040204020203" pitchFamily="34" charset="0"/>
                  <a:ea typeface="+mj-ea"/>
                  <a:cs typeface="Arial" panose="020B0604020202020204" pitchFamily="34" charset="0"/>
                </a:rPr>
                <a:t>ما مدى سهولة التنقل في المدينة؟</a:t>
              </a:r>
              <a:r>
                <a:rPr lang="ar-SA" sz="1400" baseline="30000">
                  <a:solidFill>
                    <a:schemeClr val="tx1"/>
                  </a:solidFill>
                  <a:latin typeface="Segoe UI" panose="020B0502040204020203" pitchFamily="34" charset="0"/>
                  <a:ea typeface="+mj-ea"/>
                  <a:cs typeface="Arial" panose="020B0604020202020204" pitchFamily="34" charset="0"/>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flipH="1">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defTabSz="932472" fontAlgn="base">
                <a:spcBef>
                  <a:spcPct val="0"/>
                </a:spcBef>
                <a:spcAft>
                  <a:spcPct val="0"/>
                </a:spcAft>
              </a:pPr>
              <a:r>
                <a:rPr lang="ar-SA" sz="1400" dirty="0">
                  <a:solidFill>
                    <a:schemeClr val="tx1"/>
                  </a:solidFill>
                  <a:latin typeface="Segoe UI" panose="020B0502040204020203" pitchFamily="34" charset="0"/>
                  <a:cs typeface="Arial" panose="020B0604020202020204" pitchFamily="34" charset="0"/>
                </a:rPr>
                <a:t>إليك بعض الحقائق المثيرة عن لندن لمساعدتك في التخطيط لرحلتك:</a:t>
              </a:r>
            </a:p>
            <a:p>
              <a:pPr marL="285750" indent="-171450" algn="r" defTabSz="932472" fontAlgn="base">
                <a:spcBef>
                  <a:spcPts val="200"/>
                </a:spcBef>
                <a:spcAft>
                  <a:spcPct val="0"/>
                </a:spcAft>
                <a:buFont typeface="Arial" panose="020B0604020202020204" pitchFamily="34" charset="0"/>
                <a:buChar char="•"/>
              </a:pPr>
              <a:r>
                <a:rPr lang="ar-SA" sz="1200" b="1" dirty="0">
                  <a:solidFill>
                    <a:schemeClr val="tx1"/>
                  </a:solidFill>
                  <a:latin typeface="Segoe UI" panose="020B0502040204020203" pitchFamily="34" charset="0"/>
                  <a:ea typeface="+mj-ea"/>
                  <a:cs typeface="Arial" panose="020B0604020202020204" pitchFamily="34" charset="0"/>
                </a:rPr>
                <a:t>الجذور التاريخية:</a:t>
              </a:r>
              <a:r>
                <a:rPr lang="ar-SA" sz="1200" b="1" dirty="0">
                  <a:solidFill>
                    <a:schemeClr val="tx1"/>
                  </a:solidFill>
                  <a:latin typeface="Segoe UI" panose="020B0502040204020203" pitchFamily="34" charset="0"/>
                  <a:cs typeface="Arial" panose="020B0604020202020204" pitchFamily="34" charset="0"/>
                </a:rPr>
                <a:t> </a:t>
              </a:r>
              <a:r>
                <a:rPr lang="ar-SA" sz="1200" dirty="0">
                  <a:solidFill>
                    <a:schemeClr val="tx1"/>
                  </a:solidFill>
                  <a:latin typeface="Segoe UI" panose="020B0502040204020203" pitchFamily="34" charset="0"/>
                  <a:cs typeface="Arial" panose="020B0604020202020204" pitchFamily="34" charset="0"/>
                </a:rPr>
                <a:t>تأسست المدينة على يد الرومان تحت اسم "لوندينيوم" عام 47 بعد الميلاد.</a:t>
              </a:r>
            </a:p>
            <a:p>
              <a:pPr marL="285750" indent="-171450" algn="r" defTabSz="932472" fontAlgn="base">
                <a:spcBef>
                  <a:spcPct val="0"/>
                </a:spcBef>
                <a:spcAft>
                  <a:spcPct val="0"/>
                </a:spcAft>
                <a:buFont typeface="Arial" panose="020B0604020202020204" pitchFamily="34" charset="0"/>
                <a:buChar char="•"/>
              </a:pPr>
              <a:r>
                <a:rPr lang="ar-SA" sz="1200" dirty="0">
                  <a:solidFill>
                    <a:schemeClr val="tx1"/>
                  </a:solidFill>
                  <a:latin typeface="Segoe UI" panose="020B0502040204020203" pitchFamily="34" charset="0"/>
                  <a:cs typeface="Arial" panose="020B0604020202020204" pitchFamily="34" charset="0"/>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ar-SA" sz="1200" dirty="0">
                <a:solidFill>
                  <a:schemeClr val="tx1"/>
                </a:solidFill>
                <a:latin typeface="Segoe UI" panose="020B0502040204020203" pitchFamily="34" charset="0"/>
                <a:cs typeface="Arial" panose="020B0604020202020204" pitchFamily="34" charset="0"/>
              </a:rPr>
              <a:t>قدم مصدرًا </a:t>
            </a:r>
            <a:r>
              <a:rPr lang="ar-SA" sz="1200" i="1" dirty="0">
                <a:solidFill>
                  <a:schemeClr val="tx1"/>
                </a:solidFill>
                <a:latin typeface="Segoe UI" panose="020B0502040204020203" pitchFamily="34" charset="0"/>
                <a:cs typeface="Arial" panose="020B0604020202020204" pitchFamily="34" charset="0"/>
              </a:rPr>
              <a:t>لدعم</a:t>
            </a:r>
            <a:r>
              <a:rPr lang="ar-SA" sz="1200" dirty="0">
                <a:solidFill>
                  <a:schemeClr val="tx1"/>
                </a:solidFill>
                <a:latin typeface="Segoe UI" panose="020B0502040204020203" pitchFamily="34" charset="0"/>
                <a:cs typeface="Arial" panose="020B0604020202020204" pitchFamily="34" charset="0"/>
              </a:rPr>
              <a:t> الاستجابة بمعلومات محددة إذا كانت متاحة.</a:t>
            </a:r>
          </a:p>
          <a:p>
            <a:pPr marL="228600" indent="-228600" defTabSz="951121">
              <a:spcAft>
                <a:spcPts val="600"/>
              </a:spcAft>
              <a:buSzPct val="90000"/>
              <a:buFont typeface="+mj-lt"/>
              <a:buAutoNum type="arabicPeriod"/>
            </a:pPr>
            <a:r>
              <a:rPr lang="ar-SA" sz="1200" dirty="0">
                <a:solidFill>
                  <a:schemeClr val="tx1"/>
                </a:solidFill>
                <a:latin typeface="Segoe UI" panose="020B0502040204020203" pitchFamily="34" charset="0"/>
                <a:cs typeface="Arial" panose="020B0604020202020204" pitchFamily="34" charset="0"/>
              </a:rPr>
              <a:t>حدد هدفًا واضحًا لما تريد أن يفعله </a:t>
            </a:r>
            <a:r>
              <a:rPr lang="en-US" sz="1200" dirty="0">
                <a:solidFill>
                  <a:schemeClr val="tx1"/>
                </a:solidFill>
                <a:latin typeface="Segoe UI" panose="020B0502040204020203" pitchFamily="34" charset="0"/>
                <a:cs typeface="Arial" panose="020B0604020202020204" pitchFamily="34" charset="0"/>
              </a:rPr>
              <a:t>Copilot</a:t>
            </a:r>
            <a:r>
              <a:rPr lang="ar-SA" sz="1200" dirty="0">
                <a:solidFill>
                  <a:schemeClr val="tx1"/>
                </a:solidFill>
                <a:latin typeface="Segoe UI" panose="020B0502040204020203" pitchFamily="34" charset="0"/>
                <a:cs typeface="Arial" panose="020B0604020202020204" pitchFamily="34" charset="0"/>
              </a:rPr>
              <a:t>.</a:t>
            </a:r>
          </a:p>
          <a:p>
            <a:pPr marL="228600" indent="-228600" defTabSz="951121">
              <a:spcAft>
                <a:spcPts val="600"/>
              </a:spcAft>
              <a:buSzPct val="90000"/>
              <a:buFont typeface="+mj-lt"/>
              <a:buAutoNum type="arabicPeriod"/>
            </a:pPr>
            <a:r>
              <a:rPr lang="ar-SA" sz="1200" dirty="0">
                <a:solidFill>
                  <a:schemeClr val="tx1"/>
                </a:solidFill>
                <a:latin typeface="Segoe UI" panose="020B0502040204020203" pitchFamily="34" charset="0"/>
                <a:cs typeface="Arial" panose="020B0604020202020204" pitchFamily="34" charset="0"/>
              </a:rPr>
              <a:t>أضف سياقًا لتعزيز دقة الاستجابة وملاءمتها.</a:t>
            </a:r>
          </a:p>
          <a:p>
            <a:pPr marL="228600" indent="-228600" defTabSz="951121">
              <a:spcAft>
                <a:spcPts val="600"/>
              </a:spcAft>
              <a:buSzPct val="90000"/>
              <a:buFont typeface="+mj-lt"/>
              <a:buAutoNum type="arabicPeriod"/>
            </a:pPr>
            <a:r>
              <a:rPr lang="ar-SA" sz="1200" dirty="0">
                <a:solidFill>
                  <a:schemeClr val="tx1"/>
                </a:solidFill>
                <a:latin typeface="Segoe UI" panose="020B0502040204020203" pitchFamily="34" charset="0"/>
                <a:cs typeface="Arial" panose="020B0604020202020204" pitchFamily="34" charset="0"/>
              </a:rPr>
              <a:t>حدد توقعات واضحة بشأن تنسيق الاستجابة.</a:t>
            </a:r>
          </a:p>
          <a:p>
            <a:pPr marL="228600" indent="-228600" defTabSz="951121">
              <a:spcAft>
                <a:spcPts val="600"/>
              </a:spcAft>
              <a:buSzPct val="90000"/>
              <a:buFont typeface="+mj-lt"/>
              <a:buAutoNum type="arabicPeriod"/>
            </a:pPr>
            <a:r>
              <a:rPr lang="ar-SA" sz="1200" dirty="0">
                <a:solidFill>
                  <a:schemeClr val="tx1"/>
                </a:solidFill>
                <a:latin typeface="Segoe UI" panose="020B0502040204020203" pitchFamily="34" charset="0"/>
                <a:cs typeface="Arial" panose="020B0604020202020204" pitchFamily="34" charset="0"/>
              </a:rPr>
              <a:t>كرِّر التعديلات بناءً على المطالبات والاستجابات السابقة لتحسين النتيجة.</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H="1" flipV="1">
            <a:off x="0"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 name="TextBox 5">
            <a:extLst>
              <a:ext uri="{FF2B5EF4-FFF2-40B4-BE49-F238E27FC236}">
                <a16:creationId xmlns:a16="http://schemas.microsoft.com/office/drawing/2014/main" id="{B88DA176-BB98-412B-9AFC-DCCE71E33A8D}"/>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flipH="1">
            <a:off x="1" y="1854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ar-SA" b="1" dirty="0">
                <a:latin typeface="Segoe UI" panose="020B0502040204020203" pitchFamily="34" charset="0"/>
                <a:cs typeface="Arial" panose="020B0604020202020204" pitchFamily="34" charset="0"/>
              </a:rPr>
              <a:t>عن البرنامج: تصميم وجهة الأحلام باستخدام الذكاء الاصطناعي</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mn-ea"/>
              <a:cs typeface="Arial" panose="020B0604020202020204" pitchFamily="34" charset="0"/>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69474"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Segoe UI" panose="020B0502040204020203" pitchFamily="34" charset="0"/>
              <a:cs typeface="Arial" panose="020B0604020202020204" pitchFamily="34" charset="0"/>
            </a:endParaRP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843" y="2131440"/>
            <a:ext cx="3702537" cy="3654903"/>
          </a:xfrm>
          <a:prstGeom prst="rect">
            <a:avLst/>
          </a:prstGeom>
          <a:noFill/>
        </p:spPr>
      </p:pic>
      <p:sp>
        <p:nvSpPr>
          <p:cNvPr id="4" name="TextBox 3">
            <a:extLst>
              <a:ext uri="{FF2B5EF4-FFF2-40B4-BE49-F238E27FC236}">
                <a16:creationId xmlns:a16="http://schemas.microsoft.com/office/drawing/2014/main" id="{03871595-CC2A-5C50-1E6B-C8E1FB0A3B21}"/>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
        <p:nvSpPr>
          <p:cNvPr id="5"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4662806" y="17228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dirty="0">
              <a:solidFill>
                <a:srgbClr val="FFFFFF"/>
              </a:solidFill>
              <a:latin typeface="Segoe UI" panose="020B0502040204020203" pitchFamily="34" charset="0"/>
              <a:cs typeface="Arial" panose="020B0604020202020204" pitchFamily="34" charset="0"/>
            </a:endParaRPr>
          </a:p>
        </p:txBody>
      </p:sp>
      <p:sp>
        <p:nvSpPr>
          <p:cNvPr id="12" name="TextBox 11">
            <a:extLst>
              <a:ext uri="{FF2B5EF4-FFF2-40B4-BE49-F238E27FC236}">
                <a16:creationId xmlns:a16="http://schemas.microsoft.com/office/drawing/2014/main" id="{5B8E5A1C-8444-2243-7CD7-3D0BFFE48C28}"/>
              </a:ext>
            </a:extLst>
          </p:cNvPr>
          <p:cNvSpPr txBox="1">
            <a:spLocks/>
          </p:cNvSpPr>
          <p:nvPr/>
        </p:nvSpPr>
        <p:spPr>
          <a:xfrm>
            <a:off x="4796306" y="2058417"/>
            <a:ext cx="5727590" cy="246221"/>
          </a:xfrm>
          <a:prstGeom prst="rect">
            <a:avLst/>
          </a:prstGeom>
          <a:noFill/>
        </p:spPr>
        <p:txBody>
          <a:bodyPr vert="horz" wrap="square" lIns="0" tIns="0" rIns="0" bIns="0" rtlCol="0" anchor="ctr">
            <a:spAutoFit/>
          </a:bodyPr>
          <a:lstStyle/>
          <a:p>
            <a:r>
              <a:rPr lang="ar-SA" sz="1600" dirty="0">
                <a:latin typeface="Segoe UI" panose="020B0502040204020203" pitchFamily="34" charset="0"/>
                <a:cs typeface="Arial" panose="020B0604020202020204" pitchFamily="34" charset="0"/>
              </a:rPr>
              <a:t> ستتعلم اليوم كيفية العمل بأدوات الذكاء الاصطناعي.</a:t>
            </a:r>
          </a:p>
        </p:txBody>
      </p:sp>
      <p:grpSp>
        <p:nvGrpSpPr>
          <p:cNvPr id="13" name="Group 12">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10735023" y="1945986"/>
            <a:ext cx="474335" cy="471083"/>
            <a:chOff x="547424" y="4293480"/>
            <a:chExt cx="640026" cy="657416"/>
          </a:xfrm>
        </p:grpSpPr>
        <p:grpSp>
          <p:nvGrpSpPr>
            <p:cNvPr id="14" name="Group 13">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16" name="Group 15">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19"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0"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17"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18"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15" name="Oval 14">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21" name="TextBox 20">
            <a:extLst>
              <a:ext uri="{FF2B5EF4-FFF2-40B4-BE49-F238E27FC236}">
                <a16:creationId xmlns:a16="http://schemas.microsoft.com/office/drawing/2014/main" id="{7A767D4D-F77C-E2EF-9940-8B1139837121}"/>
              </a:ext>
            </a:extLst>
          </p:cNvPr>
          <p:cNvSpPr txBox="1">
            <a:spLocks/>
          </p:cNvSpPr>
          <p:nvPr/>
        </p:nvSpPr>
        <p:spPr>
          <a:xfrm>
            <a:off x="4935286" y="2837895"/>
            <a:ext cx="5526930" cy="738664"/>
          </a:xfrm>
          <a:prstGeom prst="rect">
            <a:avLst/>
          </a:prstGeom>
          <a:noFill/>
        </p:spPr>
        <p:txBody>
          <a:bodyPr vert="horz" wrap="square" lIns="0" tIns="0" rIns="0" bIns="0" rtlCol="0" anchor="ctr">
            <a:spAutoFit/>
          </a:bodyPr>
          <a:lstStyle/>
          <a:p>
            <a:r>
              <a:rPr lang="ar-SA" sz="1600" dirty="0">
                <a:latin typeface="Segoe UI" panose="020B0502040204020203" pitchFamily="34" charset="0"/>
                <a:cs typeface="Arial" panose="020B0604020202020204" pitchFamily="34" charset="0"/>
              </a:rPr>
              <a:t>سوف تكتشف بعض القدرات المذهلة التي توفرها أدوات الذكاء الاصطناعي مثل </a:t>
            </a:r>
            <a:r>
              <a:rPr lang="en-US" sz="1600" dirty="0">
                <a:latin typeface="Segoe UI" panose="020B0502040204020203" pitchFamily="34" charset="0"/>
                <a:cs typeface="Arial" panose="020B0604020202020204" pitchFamily="34" charset="0"/>
              </a:rPr>
              <a:t>Microsoft Copilot</a:t>
            </a:r>
            <a:r>
              <a:rPr lang="ar-SA" sz="1600" dirty="0">
                <a:latin typeface="Segoe UI" panose="020B0502040204020203" pitchFamily="34" charset="0"/>
                <a:cs typeface="Arial" panose="020B0604020202020204" pitchFamily="34" charset="0"/>
              </a:rPr>
              <a:t>، وستتعلم المهارات اللازمة لاستخدامها بفعالية نظريًا وتطبيقيًا.</a:t>
            </a:r>
          </a:p>
        </p:txBody>
      </p:sp>
      <p:grpSp>
        <p:nvGrpSpPr>
          <p:cNvPr id="22" name="Group 21">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10735023" y="2837895"/>
            <a:ext cx="474335" cy="471083"/>
            <a:chOff x="547424" y="4293480"/>
            <a:chExt cx="640026" cy="657416"/>
          </a:xfrm>
        </p:grpSpPr>
        <p:grpSp>
          <p:nvGrpSpPr>
            <p:cNvPr id="23" name="Group 22">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9"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26"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27"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24" name="Oval 23">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30" name="TextBox 29">
            <a:extLst>
              <a:ext uri="{FF2B5EF4-FFF2-40B4-BE49-F238E27FC236}">
                <a16:creationId xmlns:a16="http://schemas.microsoft.com/office/drawing/2014/main" id="{1CFCB87A-72AD-3FD3-2D92-8A79D46282F2}"/>
              </a:ext>
            </a:extLst>
          </p:cNvPr>
          <p:cNvSpPr txBox="1">
            <a:spLocks/>
          </p:cNvSpPr>
          <p:nvPr/>
        </p:nvSpPr>
        <p:spPr>
          <a:xfrm>
            <a:off x="4935286" y="4120496"/>
            <a:ext cx="5526930" cy="492443"/>
          </a:xfrm>
          <a:prstGeom prst="rect">
            <a:avLst/>
          </a:prstGeom>
          <a:noFill/>
        </p:spPr>
        <p:txBody>
          <a:bodyPr vert="horz" wrap="square" lIns="0" tIns="0" rIns="0" bIns="0" rtlCol="0" anchor="ctr">
            <a:spAutoFit/>
          </a:bodyPr>
          <a:lstStyle/>
          <a:p>
            <a:r>
              <a:rPr lang="ar-SA" sz="1600" dirty="0">
                <a:latin typeface="Segoe UI" panose="020B0502040204020203" pitchFamily="34" charset="0"/>
                <a:cs typeface="Arial" panose="020B0604020202020204" pitchFamily="34" charset="0"/>
              </a:rPr>
              <a:t>سوف تستخدم خيالك وإبداعك لابتكار وجهة جديدة تمامًا وإنشاء محتوى باستخدام الذكاء الاصطناعي التوليدي لرواية قصتها.</a:t>
            </a:r>
          </a:p>
        </p:txBody>
      </p:sp>
      <p:grpSp>
        <p:nvGrpSpPr>
          <p:cNvPr id="31" name="Group 30">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10735023" y="4029424"/>
            <a:ext cx="474335" cy="471083"/>
            <a:chOff x="547424" y="4293480"/>
            <a:chExt cx="640026" cy="657416"/>
          </a:xfrm>
        </p:grpSpPr>
        <p:grpSp>
          <p:nvGrpSpPr>
            <p:cNvPr id="32" name="Group 31">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8"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35"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36"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33" name="Oval 32">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sp>
        <p:nvSpPr>
          <p:cNvPr id="39" name="TextBox 38">
            <a:extLst>
              <a:ext uri="{FF2B5EF4-FFF2-40B4-BE49-F238E27FC236}">
                <a16:creationId xmlns:a16="http://schemas.microsoft.com/office/drawing/2014/main" id="{8AD051B0-AAD5-5EA0-D531-68CCE7C78CD7}"/>
              </a:ext>
            </a:extLst>
          </p:cNvPr>
          <p:cNvSpPr txBox="1">
            <a:spLocks/>
          </p:cNvSpPr>
          <p:nvPr/>
        </p:nvSpPr>
        <p:spPr>
          <a:xfrm>
            <a:off x="4819008" y="5183061"/>
            <a:ext cx="5727590" cy="738664"/>
          </a:xfrm>
          <a:prstGeom prst="rect">
            <a:avLst/>
          </a:prstGeom>
          <a:noFill/>
        </p:spPr>
        <p:txBody>
          <a:bodyPr vert="horz" wrap="square" lIns="0" tIns="0" rIns="0" bIns="0" rtlCol="0" anchor="ctr">
            <a:spAutoFit/>
          </a:bodyPr>
          <a:lstStyle/>
          <a:p>
            <a:r>
              <a:rPr lang="ar-SA" sz="1600" dirty="0">
                <a:latin typeface="Segoe UI" panose="020B0502040204020203" pitchFamily="34" charset="0"/>
                <a:cs typeface="Arial" panose="020B0604020202020204" pitchFamily="34" charset="0"/>
              </a:rPr>
              <a:t>بحلول نهاية هذا البرنامج، ستكون قد صممت وجهة فريدة من خيالك، تتضمن تمثيلات بصرية، وتصميم قائمة الطعام، وعناصر الموسيقى والأجواء، بالإضافة إلى الاسم والعلامة التجارية لوجهة أحلامك.</a:t>
            </a:r>
          </a:p>
        </p:txBody>
      </p:sp>
      <p:grpSp>
        <p:nvGrpSpPr>
          <p:cNvPr id="40" name="Group 39">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10735023" y="5156875"/>
            <a:ext cx="474335" cy="471083"/>
            <a:chOff x="547424" y="4293480"/>
            <a:chExt cx="640026" cy="657416"/>
          </a:xfrm>
        </p:grpSpPr>
        <p:grpSp>
          <p:nvGrpSpPr>
            <p:cNvPr id="43" name="Group 42">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45" name="Group 44">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48"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49"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grpSp>
          <p:sp>
            <p:nvSpPr>
              <p:cNvPr id="46"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mn-ea"/>
                  <a:cs typeface="Arial" panose="020B0604020202020204" pitchFamily="34" charset="0"/>
                </a:endParaRPr>
              </a:p>
            </p:txBody>
          </p:sp>
          <p:sp>
            <p:nvSpPr>
              <p:cNvPr id="47"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Segoe UI" pitchFamily="34" charset="0"/>
                  <a:cs typeface="Arial" panose="020B0604020202020204" pitchFamily="34" charset="0"/>
                </a:endParaRPr>
              </a:p>
            </p:txBody>
          </p:sp>
        </p:grpSp>
        <p:sp>
          <p:nvSpPr>
            <p:cNvPr id="44" name="Oval 43">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mj-ea"/>
                <a:cs typeface="Arial" panose="020B0604020202020204" pitchFamily="34" charset="0"/>
              </a:endParaRPr>
            </a:p>
          </p:txBody>
        </p:sp>
      </p:grpSp>
      <p:cxnSp>
        <p:nvCxnSpPr>
          <p:cNvPr id="50" name="Straight Connector 49">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4819008"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4819008"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4819008"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089921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cs typeface="Arial" panose="020B0604020202020204" pitchFamily="34" charset="0"/>
            </a:endParaRPr>
          </a:p>
        </p:txBody>
      </p:sp>
      <p:sp>
        <p:nvSpPr>
          <p:cNvPr id="63"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6572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panose="020B0502040204020203" pitchFamily="34" charset="0"/>
              <a:cs typeface="Arial" panose="020B0604020202020204" pitchFamily="34" charset="0"/>
            </a:endParaRPr>
          </a:p>
        </p:txBody>
      </p:sp>
      <p:sp>
        <p:nvSpPr>
          <p:cNvPr id="91"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0887162" y="4179897"/>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latin typeface="Segoe UI" panose="020B0502040204020203" pitchFamily="34" charset="0"/>
              <a:cs typeface="Arial" panose="020B0604020202020204" pitchFamily="34" charset="0"/>
            </a:endParaRPr>
          </a:p>
        </p:txBody>
      </p:sp>
      <p:sp>
        <p:nvSpPr>
          <p:cNvPr id="95"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089430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panose="020B0502040204020203" pitchFamily="34" charset="0"/>
              <a:cs typeface="Arial" panose="020B0604020202020204" pitchFamily="34" charset="0"/>
            </a:endParaRPr>
          </a:p>
        </p:txBody>
      </p:sp>
      <p:pic>
        <p:nvPicPr>
          <p:cNvPr id="96" name="Picture 95">
            <a:extLst>
              <a:ext uri="{FF2B5EF4-FFF2-40B4-BE49-F238E27FC236}">
                <a16:creationId xmlns:a16="http://schemas.microsoft.com/office/drawing/2014/main" id="{811493C2-8F62-C034-DDE9-83FB85D4964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flipH="1">
            <a:off x="814566" y="5916347"/>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1</a:t>
            </a:r>
            <a:r>
              <a:rPr lang="ar-SA" b="1" dirty="0">
                <a:cs typeface="Arial" panose="020B0604020202020204" pitchFamily="34" charset="0"/>
              </a:rPr>
              <a:t>: بدء الاستخدام</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flipH="1">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16200000" flipH="1" flipV="1">
            <a:off x="324577"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flipH="1">
            <a:off x="478767" y="1121599"/>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flipH="1">
            <a:off x="6230259" y="5298397"/>
            <a:ext cx="5961742"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Segoe UI"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564243"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a:blip r:embed="rId4"/>
          <a:srcRect l="-161" t="-1" r="1092" b="-641"/>
          <a:stretch/>
        </p:blipFill>
        <p:spPr>
          <a:xfrm>
            <a:off x="668727" y="2018483"/>
            <a:ext cx="5188533" cy="3279914"/>
          </a:xfrm>
          <a:prstGeom prst="roundRect">
            <a:avLst>
              <a:gd name="adj" fmla="val 3600"/>
            </a:avLst>
          </a:prstGeom>
          <a:solidFill>
            <a:srgbClr val="FCEDE1"/>
          </a:solidFill>
        </p:spPr>
      </p:pic>
      <p:sp>
        <p:nvSpPr>
          <p:cNvPr id="12" name="Rectangle: Rounded Corners 11">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6368087"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latin typeface="Segoe UI" panose="020B0502040204020203" pitchFamily="34" charset="0"/>
              <a:cs typeface="Arial" panose="020B0604020202020204" pitchFamily="34" charset="0"/>
            </a:endParaRPr>
          </a:p>
        </p:txBody>
      </p:sp>
      <p:sp>
        <p:nvSpPr>
          <p:cNvPr id="13" name="Rectangle: Rounded Corners 12">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10970428"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cs typeface="Arial" panose="020B0604020202020204" pitchFamily="34" charset="0"/>
            </a:endParaRPr>
          </a:p>
        </p:txBody>
      </p:sp>
      <p:graphicFrame>
        <p:nvGraphicFramePr>
          <p:cNvPr id="14"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3666562143"/>
              </p:ext>
            </p:extLst>
          </p:nvPr>
        </p:nvGraphicFramePr>
        <p:xfrm>
          <a:off x="6489870" y="1433058"/>
          <a:ext cx="4853443" cy="4495800"/>
        </p:xfrm>
        <a:graphic>
          <a:graphicData uri="http://schemas.openxmlformats.org/drawingml/2006/table">
            <a:tbl>
              <a:tblPr rtl="1"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cap="none" normalizeH="0" baseline="0" noProof="0" dirty="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400" b="1" i="0" u="none" strike="noStrike" cap="none" normalizeH="0" baseline="0" noProof="0" dirty="0">
                          <a:ln>
                            <a:noFill/>
                          </a:ln>
                          <a:solidFill>
                            <a:schemeClr val="tx1"/>
                          </a:solidFill>
                          <a:effectLst/>
                          <a:uLnTx/>
                          <a:uFillTx/>
                          <a:latin typeface="+mj-lt"/>
                          <a:ea typeface="+mn-lt"/>
                          <a:cs typeface="Arial" panose="020B0604020202020204" pitchFamily="34" charset="0"/>
                        </a:rPr>
                        <a:t>افتح المتصفح، وانتقل إلى </a:t>
                      </a:r>
                      <a:r>
                        <a:rPr kumimoji="0" lang="en-US" sz="1400" b="1" i="0" u="none" strike="noStrike" cap="none" normalizeH="0" baseline="0" noProof="0" dirty="0">
                          <a:ln>
                            <a:noFill/>
                          </a:ln>
                          <a:solidFill>
                            <a:schemeClr val="tx1"/>
                          </a:solidFill>
                          <a:effectLst/>
                          <a:uLnTx/>
                          <a:uFillTx/>
                          <a:latin typeface="+mj-lt"/>
                          <a:ea typeface="+mn-lt"/>
                          <a:cs typeface="Arial" panose="020B0604020202020204" pitchFamily="34" charset="0"/>
                          <a:hlinkClick r:id="rId5"/>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400" b="1" i="0" u="none" strike="noStrike" cap="none" normalizeH="0" baseline="0" dirty="0">
                          <a:ln>
                            <a:noFill/>
                          </a:ln>
                          <a:solidFill>
                            <a:schemeClr val="tx1"/>
                          </a:solidFill>
                          <a:effectLst/>
                          <a:uLnTx/>
                          <a:uFillTx/>
                          <a:latin typeface="+mj-lt"/>
                          <a:ea typeface="+mn-lt"/>
                          <a:cs typeface="Arial" panose="020B0604020202020204" pitchFamily="34" charset="0"/>
                        </a:rPr>
                        <a:t>سجِّل الدخول إلى </a:t>
                      </a:r>
                      <a:r>
                        <a:rPr kumimoji="0" lang="en-US" sz="1400" b="1" i="0" u="none" strike="noStrike" cap="none" normalizeH="0" baseline="0" dirty="0">
                          <a:ln>
                            <a:noFill/>
                          </a:ln>
                          <a:solidFill>
                            <a:schemeClr val="tx1"/>
                          </a:solidFill>
                          <a:effectLst/>
                          <a:uLnTx/>
                          <a:uFillTx/>
                          <a:latin typeface="+mj-lt"/>
                          <a:ea typeface="+mn-lt"/>
                          <a:cs typeface="Arial" panose="020B0604020202020204" pitchFamily="34" charset="0"/>
                        </a:rPr>
                        <a:t>Copilot</a:t>
                      </a:r>
                      <a:r>
                        <a:rPr kumimoji="0" lang="ar-SA" sz="1400" b="1" i="0" u="none" strike="noStrike" cap="none" normalizeH="0" baseline="0" dirty="0">
                          <a:ln>
                            <a:noFill/>
                          </a:ln>
                          <a:solidFill>
                            <a:schemeClr val="tx1"/>
                          </a:solidFill>
                          <a:effectLst/>
                          <a:uLnTx/>
                          <a:uFillTx/>
                          <a:latin typeface="+mj-lt"/>
                          <a:ea typeface="+mn-lt"/>
                          <a:cs typeface="Arial" panose="020B0604020202020204" pitchFamily="34" charset="0"/>
                        </a:rPr>
                        <a:t> باستخدام حساب</a:t>
                      </a:r>
                      <a:r>
                        <a:rPr kumimoji="0" lang="en-US" sz="1400" b="1" i="0" u="none" strike="noStrike" cap="none" normalizeH="0" baseline="0" dirty="0">
                          <a:ln>
                            <a:noFill/>
                          </a:ln>
                          <a:solidFill>
                            <a:schemeClr val="tx1"/>
                          </a:solidFill>
                          <a:effectLst/>
                          <a:uLnTx/>
                          <a:uFillTx/>
                          <a:latin typeface="+mj-lt"/>
                          <a:ea typeface="+mn-lt"/>
                          <a:cs typeface="Arial" panose="020B0604020202020204" pitchFamily="34" charset="0"/>
                        </a:rPr>
                        <a:t>Microsoft </a:t>
                      </a:r>
                      <a:r>
                        <a:rPr kumimoji="0" lang="ar-SA" sz="1400" b="1" i="0" u="none" strike="noStrike" cap="none" normalizeH="0" baseline="0" dirty="0">
                          <a:ln>
                            <a:noFill/>
                          </a:ln>
                          <a:solidFill>
                            <a:schemeClr val="tx1"/>
                          </a:solidFill>
                          <a:effectLst/>
                          <a:uLnTx/>
                          <a:uFillTx/>
                          <a:latin typeface="+mj-lt"/>
                          <a:ea typeface="+mn-lt"/>
                          <a:cs typeface="Arial" panose="020B0604020202020204" pitchFamily="34" charset="0"/>
                        </a:rPr>
                        <a:t> الشخصي</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2000" b="1" i="0" u="none" strike="noStrike" cap="none" normalizeH="0" baseline="0" dirty="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ar-SA" sz="1400" b="1" i="0" u="none" strike="noStrike" cap="none" normalizeH="0" baseline="0" dirty="0">
                          <a:ln>
                            <a:noFill/>
                          </a:ln>
                          <a:solidFill>
                            <a:schemeClr val="tx1"/>
                          </a:solidFill>
                          <a:effectLst/>
                          <a:uLnTx/>
                          <a:uFillTx/>
                          <a:latin typeface="+mj-lt"/>
                          <a:ea typeface="+mn-lt"/>
                          <a:cs typeface="Arial" panose="020B0604020202020204" pitchFamily="34" charset="0"/>
                        </a:rPr>
                        <a:t>إذا لم يكن لديك حساب، اتبع هذه الخطوات لإنشاء حساب</a:t>
                      </a:r>
                    </a:p>
                    <a:p>
                      <a:pPr marL="285750" lvl="1" indent="-204788">
                        <a:spcBef>
                          <a:spcPts val="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انتقل إلى صفحة تسجيل الاشتراك في حساب </a:t>
                      </a:r>
                      <a:r>
                        <a:rPr lang="en-US" sz="1100" dirty="0">
                          <a:solidFill>
                            <a:schemeClr val="tx1"/>
                          </a:solidFill>
                          <a:effectLst/>
                          <a:ea typeface="Segoe UI" panose="020B0502040204020203" pitchFamily="34" charset="0"/>
                          <a:cs typeface="Arial" panose="020B0604020202020204" pitchFamily="34" charset="0"/>
                        </a:rPr>
                        <a:t>Microsoft</a:t>
                      </a:r>
                      <a:r>
                        <a:rPr lang="ar-SA" sz="1100" dirty="0">
                          <a:solidFill>
                            <a:schemeClr val="tx1"/>
                          </a:solidFill>
                          <a:effectLst/>
                          <a:ea typeface="Segoe UI" panose="020B0502040204020203" pitchFamily="34" charset="0"/>
                          <a:cs typeface="Arial" panose="020B0604020202020204" pitchFamily="34" charset="0"/>
                        </a:rPr>
                        <a:t>: </a:t>
                      </a:r>
                      <a:br>
                        <a:rPr lang="en-US" sz="1100" dirty="0">
                          <a:solidFill>
                            <a:schemeClr val="tx1"/>
                          </a:solidFill>
                          <a:effectLst/>
                          <a:ea typeface="Segoe UI" panose="020B0502040204020203" pitchFamily="34" charset="0"/>
                          <a:cs typeface="Arial" panose="020B0604020202020204" pitchFamily="34" charset="0"/>
                        </a:rPr>
                      </a:br>
                      <a:r>
                        <a:rPr lang="ar-SA" sz="1100" dirty="0">
                          <a:solidFill>
                            <a:schemeClr val="tx1"/>
                          </a:solidFill>
                          <a:effectLst/>
                          <a:ea typeface="Segoe UI" panose="020B0502040204020203" pitchFamily="34" charset="0"/>
                          <a:cs typeface="Arial" panose="020B0604020202020204" pitchFamily="34" charset="0"/>
                        </a:rPr>
                        <a:t>تفضل بزيارة </a:t>
                      </a:r>
                      <a:r>
                        <a:rPr lang="en-US" sz="1100" dirty="0">
                          <a:solidFill>
                            <a:schemeClr val="tx1"/>
                          </a:solidFill>
                          <a:effectLst/>
                          <a:ea typeface="Segoe UI" panose="020B0502040204020203" pitchFamily="34" charset="0"/>
                          <a:cs typeface="Arial" panose="020B0604020202020204" pitchFamily="34" charset="0"/>
                        </a:rPr>
                        <a:t>account.microsoft.com</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حدد "إنشاء حساب": ستجد هذا الخيار في صفحة تسجيل الدخول</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أدخل عنوان بريدك الإلكتروني: يمكنك استخدام بريد إلكتروني</a:t>
                      </a:r>
                      <a:br>
                        <a:rPr lang="en-US" sz="1100" dirty="0">
                          <a:solidFill>
                            <a:schemeClr val="tx1"/>
                          </a:solidFill>
                          <a:effectLst/>
                          <a:ea typeface="Segoe UI" panose="020B0502040204020203" pitchFamily="34" charset="0"/>
                          <a:cs typeface="Arial" panose="020B0604020202020204" pitchFamily="34" charset="0"/>
                        </a:rPr>
                      </a:br>
                      <a:r>
                        <a:rPr lang="ar-SA" sz="1100" dirty="0">
                          <a:solidFill>
                            <a:schemeClr val="tx1"/>
                          </a:solidFill>
                          <a:effectLst/>
                          <a:ea typeface="Segoe UI" panose="020B0502040204020203" pitchFamily="34" charset="0"/>
                          <a:cs typeface="Arial" panose="020B0604020202020204" pitchFamily="34" charset="0"/>
                        </a:rPr>
                        <a:t> موجود مسبقًا أو إنشاء بريد إلكتروني جديد عبر </a:t>
                      </a:r>
                      <a:r>
                        <a:rPr lang="en-US" sz="1100" dirty="0">
                          <a:solidFill>
                            <a:schemeClr val="tx1"/>
                          </a:solidFill>
                          <a:effectLst/>
                          <a:ea typeface="Segoe UI" panose="020B0502040204020203" pitchFamily="34" charset="0"/>
                          <a:cs typeface="Arial" panose="020B0604020202020204" pitchFamily="34" charset="0"/>
                        </a:rPr>
                        <a:t>Microsoft Outlook</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أنشئ كلمة مرور تأكد من أنها قوية وآمنة</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أدخِل بياناتك الشخصية: أدخِل الاسم، والبلد/المنطقة، وتاريخ الميلاد</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تحقق من بريدك الإلكتروني: ستصلك رسالة تحتوي على رمز</a:t>
                      </a:r>
                      <a:br>
                        <a:rPr lang="en-US" sz="1100" dirty="0">
                          <a:solidFill>
                            <a:schemeClr val="tx1"/>
                          </a:solidFill>
                          <a:effectLst/>
                          <a:ea typeface="Segoe UI" panose="020B0502040204020203" pitchFamily="34" charset="0"/>
                          <a:cs typeface="Arial" panose="020B0604020202020204" pitchFamily="34" charset="0"/>
                        </a:rPr>
                      </a:br>
                      <a:r>
                        <a:rPr lang="ar-SA" sz="1100" dirty="0">
                          <a:solidFill>
                            <a:schemeClr val="tx1"/>
                          </a:solidFill>
                          <a:effectLst/>
                          <a:ea typeface="Segoe UI" panose="020B0502040204020203" pitchFamily="34" charset="0"/>
                          <a:cs typeface="Arial" panose="020B0604020202020204" pitchFamily="34" charset="0"/>
                        </a:rPr>
                        <a:t> تحقق من </a:t>
                      </a:r>
                      <a:r>
                        <a:rPr lang="en-US" sz="1100" dirty="0">
                          <a:solidFill>
                            <a:schemeClr val="tx1"/>
                          </a:solidFill>
                          <a:effectLst/>
                          <a:ea typeface="Segoe UI" panose="020B0502040204020203" pitchFamily="34" charset="0"/>
                          <a:cs typeface="Arial" panose="020B0604020202020204" pitchFamily="34" charset="0"/>
                        </a:rPr>
                        <a:t>Microsoft</a:t>
                      </a:r>
                      <a:r>
                        <a:rPr lang="ar-SA" sz="1100" noProof="0" dirty="0">
                          <a:solidFill>
                            <a:schemeClr val="tx1"/>
                          </a:solidFill>
                          <a:effectLst/>
                          <a:ea typeface="Segoe UI" panose="020B0502040204020203" pitchFamily="34" charset="0"/>
                          <a:cs typeface="Arial" panose="020B0604020202020204" pitchFamily="34" charset="0"/>
                        </a:rPr>
                        <a:t> </a:t>
                      </a:r>
                      <a:r>
                        <a:rPr lang="ar-SA" sz="1100" dirty="0">
                          <a:solidFill>
                            <a:schemeClr val="tx1"/>
                          </a:solidFill>
                          <a:effectLst/>
                          <a:ea typeface="Segoe UI" panose="020B0502040204020203" pitchFamily="34" charset="0"/>
                          <a:cs typeface="Arial" panose="020B0604020202020204" pitchFamily="34" charset="0"/>
                        </a:rPr>
                        <a:t>أدخِل هذا الرمز للتحقق من حسابك</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أكمل اختبار </a:t>
                      </a:r>
                      <a:r>
                        <a:rPr lang="en-US" sz="1100" dirty="0">
                          <a:solidFill>
                            <a:schemeClr val="tx1"/>
                          </a:solidFill>
                          <a:effectLst/>
                          <a:ea typeface="Segoe UI" panose="020B0502040204020203" pitchFamily="34" charset="0"/>
                          <a:cs typeface="Arial" panose="020B0604020202020204" pitchFamily="34" charset="0"/>
                        </a:rPr>
                        <a:t>CAPTCHA</a:t>
                      </a:r>
                      <a:r>
                        <a:rPr lang="ar-SA" sz="1100" dirty="0">
                          <a:solidFill>
                            <a:schemeClr val="tx1"/>
                          </a:solidFill>
                          <a:effectLst/>
                          <a:ea typeface="Segoe UI" panose="020B0502040204020203" pitchFamily="34" charset="0"/>
                          <a:cs typeface="Arial" panose="020B0604020202020204" pitchFamily="34" charset="0"/>
                        </a:rPr>
                        <a:t>. هذه الخطوة تضمن أنك لست روبوتًا</a:t>
                      </a:r>
                    </a:p>
                    <a:p>
                      <a:pPr marL="285750" lvl="1" indent="-204788">
                        <a:spcBef>
                          <a:spcPts val="400"/>
                        </a:spcBef>
                        <a:buFont typeface="+mj-lt"/>
                        <a:buAutoNum type="alphaLcParenR"/>
                        <a:tabLst/>
                      </a:pPr>
                      <a:r>
                        <a:rPr lang="ar-SA" sz="1100" dirty="0">
                          <a:solidFill>
                            <a:schemeClr val="tx1"/>
                          </a:solidFill>
                          <a:effectLst/>
                          <a:ea typeface="Segoe UI" panose="020B0502040204020203" pitchFamily="34" charset="0"/>
                          <a:cs typeface="Arial" panose="020B0604020202020204" pitchFamily="34" charset="0"/>
                        </a:rPr>
                        <a:t>وافِق على الشروط: اقرأ ووافق على الشروط والأحكام الخاصة بـ </a:t>
                      </a:r>
                      <a:r>
                        <a:rPr lang="en-US" sz="1100" dirty="0">
                          <a:solidFill>
                            <a:schemeClr val="tx1"/>
                          </a:solidFill>
                          <a:effectLst/>
                          <a:ea typeface="Segoe UI" panose="020B0502040204020203" pitchFamily="34" charset="0"/>
                          <a:cs typeface="Arial" panose="020B0604020202020204" pitchFamily="34" charset="0"/>
                        </a:rPr>
                        <a:t>Microsoft</a:t>
                      </a:r>
                    </a:p>
                  </a:txBody>
                  <a:tcPr marL="137160"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5" name="TextBox 14">
            <a:extLst>
              <a:ext uri="{FF2B5EF4-FFF2-40B4-BE49-F238E27FC236}">
                <a16:creationId xmlns:a16="http://schemas.microsoft.com/office/drawing/2014/main" id="{A80E0EE0-C11B-0F38-2F19-7A56A233011B}"/>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ar-SA" b="1" dirty="0">
                <a:cs typeface="Arial" panose="020B0604020202020204" pitchFamily="34" charset="0"/>
              </a:rPr>
              <a:t>الوحدة </a:t>
            </a:r>
            <a:r>
              <a:rPr lang="en-US" b="1" noProof="0" dirty="0">
                <a:cs typeface="Arial" panose="020B0604020202020204" pitchFamily="34" charset="0"/>
              </a:rPr>
              <a:t>1</a:t>
            </a:r>
            <a:r>
              <a:rPr lang="ar-SA" b="1" dirty="0">
                <a:cs typeface="Arial" panose="020B0604020202020204" pitchFamily="34" charset="0"/>
              </a:rPr>
              <a:t>: بدء الاستخدام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flipH="1">
            <a:off x="6205934" y="200764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a:off x="478233"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cs typeface="Arial" panose="020B0604020202020204"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a:off x="7353300" y="1618346"/>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6471537"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latin typeface="Segoe UI" panose="020B0502040204020203"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11069304"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cs typeface="Arial" panose="020B0604020202020204"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3544660814"/>
              </p:ext>
            </p:extLst>
          </p:nvPr>
        </p:nvGraphicFramePr>
        <p:xfrm>
          <a:off x="6608690" y="1430429"/>
          <a:ext cx="4853443" cy="3358895"/>
        </p:xfrm>
        <a:graphic>
          <a:graphicData uri="http://schemas.openxmlformats.org/drawingml/2006/table">
            <a:tbl>
              <a:tblPr rtl="1"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cap="none" normalizeH="0" baseline="0" noProof="0" dirty="0">
                          <a:ln>
                            <a:noFill/>
                          </a:ln>
                          <a:solidFill>
                            <a:schemeClr val="accent2"/>
                          </a:solidFill>
                          <a:effectLst/>
                          <a:uLnTx/>
                          <a:uFillTx/>
                          <a:latin typeface="Segoe UI" panose="020B0502040204020203" pitchFamily="34" charset="0"/>
                          <a:ea typeface="+mn-lt"/>
                          <a:cs typeface="Arial" panose="020B0604020202020204" pitchFamily="34" charset="0"/>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600" b="1" i="0" u="none" strike="noStrike" cap="none" normalizeH="0" baseline="0" noProof="0" dirty="0">
                          <a:ln>
                            <a:noFill/>
                          </a:ln>
                          <a:solidFill>
                            <a:schemeClr val="tx1"/>
                          </a:solidFill>
                          <a:effectLst/>
                          <a:uLnTx/>
                          <a:uFillTx/>
                          <a:latin typeface="+mj-lt"/>
                          <a:ea typeface="+mn-lt"/>
                          <a:cs typeface="Arial" panose="020B0604020202020204" pitchFamily="34" charset="0"/>
                        </a:rPr>
                        <a:t>افتح علامة تبويب جديدة في متصفحك</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cap="none" normalizeH="0" baseline="0" noProof="0" dirty="0">
                          <a:ln>
                            <a:noFill/>
                          </a:ln>
                          <a:solidFill>
                            <a:schemeClr val="accent2"/>
                          </a:solidFill>
                          <a:effectLst/>
                          <a:uLnTx/>
                          <a:uFillTx/>
                          <a:latin typeface="Segoe UI" panose="020B0502040204020203" pitchFamily="34" charset="0"/>
                          <a:ea typeface="+mn-lt"/>
                          <a:cs typeface="Arial" panose="020B0604020202020204" pitchFamily="34" charset="0"/>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600" b="1" i="0" u="none" strike="noStrike" cap="none" normalizeH="0" baseline="0" dirty="0">
                          <a:ln>
                            <a:noFill/>
                          </a:ln>
                          <a:solidFill>
                            <a:schemeClr val="tx1"/>
                          </a:solidFill>
                          <a:effectLst/>
                          <a:uLnTx/>
                          <a:uFillTx/>
                          <a:latin typeface="+mj-lt"/>
                          <a:ea typeface="+mn-lt"/>
                          <a:cs typeface="Arial" panose="020B0604020202020204" pitchFamily="34" charset="0"/>
                        </a:rPr>
                        <a:t>انتقل إلى </a:t>
                      </a:r>
                      <a:r>
                        <a:rPr kumimoji="0" lang="en-US" sz="1600" b="1" i="0" u="none" strike="noStrike" cap="none" normalizeH="0" baseline="0" dirty="0">
                          <a:ln>
                            <a:noFill/>
                          </a:ln>
                          <a:solidFill>
                            <a:schemeClr val="tx1"/>
                          </a:solidFill>
                          <a:effectLst/>
                          <a:uLnTx/>
                          <a:uFillTx/>
                          <a:latin typeface="+mj-lt"/>
                          <a:ea typeface="+mn-lt"/>
                          <a:cs typeface="Arial" panose="020B0604020202020204" pitchFamily="34" charset="0"/>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cap="none" normalizeH="0" baseline="0" noProof="0" dirty="0">
                          <a:ln>
                            <a:noFill/>
                          </a:ln>
                          <a:solidFill>
                            <a:schemeClr val="accent2"/>
                          </a:solidFill>
                          <a:effectLst/>
                          <a:uLnTx/>
                          <a:uFillTx/>
                          <a:latin typeface="Segoe UI" panose="020B0502040204020203" pitchFamily="34" charset="0"/>
                          <a:ea typeface="+mn-lt"/>
                          <a:cs typeface="Arial" panose="020B0604020202020204" pitchFamily="34" charset="0"/>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r" defTabSz="932742" rtl="1" eaLnBrk="1" fontAlgn="auto" latinLnBrk="0" hangingPunct="1">
                        <a:lnSpc>
                          <a:spcPct val="100000"/>
                        </a:lnSpc>
                        <a:spcBef>
                          <a:spcPts val="0"/>
                        </a:spcBef>
                        <a:spcAft>
                          <a:spcPts val="0"/>
                        </a:spcAft>
                        <a:buClrTx/>
                        <a:buSzTx/>
                        <a:buFont typeface="Arial" panose="020B0604020202020204" pitchFamily="34" charset="0"/>
                        <a:buNone/>
                        <a:tabLst/>
                        <a:defRPr/>
                      </a:pPr>
                      <a:r>
                        <a:rPr kumimoji="0" lang="ar-SA" sz="1600" b="1" i="0" u="none" strike="noStrike" cap="none" normalizeH="0" baseline="0" dirty="0">
                          <a:ln>
                            <a:noFill/>
                          </a:ln>
                          <a:solidFill>
                            <a:schemeClr val="tx1"/>
                          </a:solidFill>
                          <a:effectLst/>
                          <a:uLnTx/>
                          <a:uFillTx/>
                          <a:latin typeface="+mj-lt"/>
                          <a:ea typeface="+mn-lt"/>
                          <a:cs typeface="Arial" panose="020B0604020202020204" pitchFamily="34" charset="0"/>
                        </a:rPr>
                        <a:t>إذا كنت قد أكملت خطوات الوحدة </a:t>
                      </a:r>
                      <a:r>
                        <a:rPr kumimoji="0" lang="en-US" sz="1600" b="1" i="0" u="none" strike="noStrike" cap="none" normalizeH="0" baseline="0" noProof="0" dirty="0">
                          <a:ln>
                            <a:noFill/>
                          </a:ln>
                          <a:solidFill>
                            <a:schemeClr val="tx1"/>
                          </a:solidFill>
                          <a:effectLst/>
                          <a:uLnTx/>
                          <a:uFillTx/>
                          <a:latin typeface="+mj-lt"/>
                          <a:ea typeface="+mn-lt"/>
                          <a:cs typeface="Arial" panose="020B0604020202020204" pitchFamily="34" charset="0"/>
                        </a:rPr>
                        <a:t>1</a:t>
                      </a:r>
                      <a:r>
                        <a:rPr kumimoji="0" lang="ar-SA" sz="1600" b="1" i="0" u="none" strike="noStrike" cap="none" normalizeH="0" baseline="0" dirty="0">
                          <a:ln>
                            <a:noFill/>
                          </a:ln>
                          <a:solidFill>
                            <a:schemeClr val="tx1"/>
                          </a:solidFill>
                          <a:effectLst/>
                          <a:uLnTx/>
                          <a:uFillTx/>
                          <a:latin typeface="+mj-lt"/>
                          <a:ea typeface="+mn-lt"/>
                          <a:cs typeface="Arial" panose="020B0604020202020204" pitchFamily="34" charset="0"/>
                        </a:rPr>
                        <a:t> وسجلت الدخول بالفعل، فانتقل إلى الوحدة </a:t>
                      </a:r>
                      <a:r>
                        <a:rPr kumimoji="0" lang="en-US" sz="1600" b="1" i="0" u="none" strike="noStrike" cap="none" normalizeH="0" baseline="0" noProof="0" dirty="0">
                          <a:ln>
                            <a:noFill/>
                          </a:ln>
                          <a:solidFill>
                            <a:schemeClr val="tx1"/>
                          </a:solidFill>
                          <a:effectLst/>
                          <a:uLnTx/>
                          <a:uFillTx/>
                          <a:latin typeface="+mj-lt"/>
                          <a:ea typeface="+mn-lt"/>
                          <a:cs typeface="Arial" panose="020B0604020202020204" pitchFamily="34" charset="0"/>
                        </a:rPr>
                        <a:t>2</a:t>
                      </a:r>
                      <a:endParaRPr kumimoji="0" lang="ar-SA" sz="1600" b="1" i="0" u="none" strike="noStrike" cap="none" normalizeH="0" baseline="0" dirty="0">
                        <a:ln>
                          <a:noFill/>
                        </a:ln>
                        <a:solidFill>
                          <a:schemeClr val="tx1"/>
                        </a:solidFill>
                        <a:effectLst/>
                        <a:uLnTx/>
                        <a:uFillTx/>
                        <a:latin typeface="+mj-lt"/>
                        <a:ea typeface="+mn-lt"/>
                        <a:cs typeface="Arial" panose="020B0604020202020204" pitchFamily="34" charset="0"/>
                      </a:endParaRP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6" name="Rectangle: Rounded Corners 5">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587374"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cs typeface="Arial" panose="020B0604020202020204" pitchFamily="34" charset="0"/>
            </a:endParaRPr>
          </a:p>
        </p:txBody>
      </p:sp>
      <p:pic>
        <p:nvPicPr>
          <p:cNvPr id="7" name="Picture 6">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92051" y="1628447"/>
            <a:ext cx="5188145" cy="4304149"/>
          </a:xfrm>
          <a:prstGeom prst="rect">
            <a:avLst/>
          </a:prstGeom>
          <a:effectLst>
            <a:outerShdw blurRad="127000" algn="ctr" rotWithShape="0">
              <a:prstClr val="black">
                <a:alpha val="10000"/>
              </a:prstClr>
            </a:outerShdw>
          </a:effectLst>
        </p:spPr>
      </p:pic>
      <p:sp>
        <p:nvSpPr>
          <p:cNvPr id="8" name="TextBox 7">
            <a:extLst>
              <a:ext uri="{FF2B5EF4-FFF2-40B4-BE49-F238E27FC236}">
                <a16:creationId xmlns:a16="http://schemas.microsoft.com/office/drawing/2014/main" id="{C17A0A52-BB40-F85A-7455-9934C185AA1E}"/>
              </a:ext>
            </a:extLst>
          </p:cNvPr>
          <p:cNvSpPr txBox="1"/>
          <p:nvPr/>
        </p:nvSpPr>
        <p:spPr>
          <a:xfrm>
            <a:off x="6744052" y="6536267"/>
            <a:ext cx="5321521" cy="184666"/>
          </a:xfrm>
          <a:prstGeom prst="rect">
            <a:avLst/>
          </a:prstGeom>
          <a:noFill/>
        </p:spPr>
        <p:txBody>
          <a:bodyPr wrap="none" lIns="0" tIns="0" rIns="0" bIns="0" rtlCol="0">
            <a:spAutoFit/>
          </a:bodyPr>
          <a:lstStyle/>
          <a:p>
            <a:r>
              <a:rPr lang="ar-SA" sz="1200" dirty="0">
                <a:effectLst/>
                <a:latin typeface="Segoe UI" panose="020B0502040204020203" pitchFamily="34" charset="0"/>
              </a:rPr>
              <a:t>© حقوق التأليف والنشر لعام </a:t>
            </a:r>
            <a:r>
              <a:rPr lang="en-US" sz="1200" noProof="0" dirty="0">
                <a:effectLst/>
                <a:latin typeface="Segoe UI" panose="020B0502040204020203" pitchFamily="34" charset="0"/>
              </a:rPr>
              <a:t>2025</a:t>
            </a:r>
            <a:r>
              <a:rPr lang="ar-SA" sz="1200" dirty="0">
                <a:effectLst/>
                <a:latin typeface="Segoe UI" panose="020B0502040204020203" pitchFamily="34" charset="0"/>
              </a:rPr>
              <a:t> محفوظة لشركة </a:t>
            </a:r>
            <a:r>
              <a:rPr lang="en-US" sz="1200" dirty="0">
                <a:effectLst/>
                <a:latin typeface="Segoe UI" panose="020B0502040204020203" pitchFamily="34" charset="0"/>
              </a:rPr>
              <a:t>Microsoft Corporation</a:t>
            </a:r>
            <a:r>
              <a:rPr lang="ar-SA" sz="1200" noProof="0" dirty="0">
                <a:effectLst/>
                <a:latin typeface="Segoe UI" panose="020B0502040204020203" pitchFamily="34" charset="0"/>
              </a:rPr>
              <a:t>.</a:t>
            </a:r>
            <a:r>
              <a:rPr lang="en-US" sz="1200" dirty="0">
                <a:effectLst/>
                <a:latin typeface="Segoe UI" panose="020B0502040204020203" pitchFamily="34" charset="0"/>
              </a:rPr>
              <a:t> </a:t>
            </a:r>
            <a:r>
              <a:rPr lang="ar-SA" sz="1200" dirty="0">
                <a:effectLst/>
                <a:latin typeface="Segoe UI" panose="020B0502040204020203" pitchFamily="34" charset="0"/>
              </a:rPr>
              <a:t>جميع الحقوق محفوظة.</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2.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3.xml><?xml version="1.0" encoding="utf-8"?>
<ds:datastoreItem xmlns:ds="http://schemas.openxmlformats.org/officeDocument/2006/customXml" ds:itemID="{B3BC1EDD-AC59-4B42-A52D-72037ACC8EF4}"/>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3445</Words>
  <Application>Microsoft Office PowerPoint</Application>
  <PresentationFormat>Widescreen</PresentationFormat>
  <Paragraphs>401</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Microsoft Learn إطلاق القدرات</vt:lpstr>
      <vt:lpstr>Microsoft</vt:lpstr>
      <vt:lpstr>ما هو الذكاء الاصطناعي التوليدي؟</vt:lpstr>
      <vt:lpstr>ما هو Microsoft Copilot؟</vt:lpstr>
      <vt:lpstr>كيف يعمل Microsoft Copilot؟</vt:lpstr>
      <vt:lpstr>إرشادات لإنشاء مطالبات فعالة</vt:lpstr>
      <vt:lpstr>عن البرنامج: تصميم وجهة الأحلام باستخدام الذكاء الاصطناعي</vt:lpstr>
      <vt:lpstr>الوحدة 1: بدء الاستخدام</vt:lpstr>
      <vt:lpstr>الوحدة 1: بدء الاستخدام   </vt:lpstr>
      <vt:lpstr>الوحدة 1: بدء الاستخدام      </vt:lpstr>
      <vt:lpstr>الوحدة 2: حدِّد فكرتك وضَع السياق</vt:lpstr>
      <vt:lpstr>الوحدة 2: إنشاء مطالبة خاصة مستندة إلى الدور لتعريف مصمم التجربة</vt:lpstr>
      <vt:lpstr>الوحدة 2: إنشاء مطالبة خاصة مستندة إلى الدور لتعريف مصمم التجربة</vt:lpstr>
      <vt:lpstr>الوحدة 2: هل سمعت من قبل عن Mad Libs®؟</vt:lpstr>
      <vt:lpstr>الوحدة 2: مثال على مطالبة مستندة إلى دور محدد</vt:lpstr>
      <vt:lpstr>الوحدة 2: حدد فكرتك</vt:lpstr>
      <vt:lpstr>الوحدة 3: إنشاء صورتك الرئيسية</vt:lpstr>
      <vt:lpstr>عمل فردي</vt:lpstr>
      <vt:lpstr>مشاركة</vt:lpstr>
      <vt:lpstr>الوحدة 4: اصنع مدخلًا مهيبًا</vt:lpstr>
      <vt:lpstr>الوحدة 5: عصف ذهني لميزات الوجهة</vt:lpstr>
      <vt:lpstr>عمل فردي      </vt:lpstr>
      <vt:lpstr>مشاركة     </vt:lpstr>
      <vt:lpstr>الوحدة 6: تصميم قائمة الطعام</vt:lpstr>
      <vt:lpstr>الوحدة 7: ابتكر الأجواء والموسيقى</vt:lpstr>
      <vt:lpstr>الوحدة 8: إنشاء مواد العلامة التجارية</vt:lpstr>
      <vt:lpstr>عمل فردي  </vt:lpstr>
      <vt:lpstr>ملخص المشروع</vt:lpstr>
      <vt:lpstr>الاختبار المعرفي</vt:lpstr>
      <vt:lpstr>ملخص</vt:lpstr>
      <vt:lpstr>تأمل وتوسَّع: رحلتك مع الذكاء الاصطناعي مستمرة!
 </vt:lpstr>
      <vt:lpstr>Microsoft Learn إطلاق القدرات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2025-03-13T05:00:33Z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